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7" r:id="rId2"/>
    <p:sldId id="258" r:id="rId3"/>
    <p:sldId id="259" r:id="rId4"/>
    <p:sldId id="261" r:id="rId5"/>
    <p:sldId id="260" r:id="rId6"/>
    <p:sldId id="263" r:id="rId7"/>
    <p:sldId id="266" r:id="rId8"/>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33FF"/>
    <a:srgbClr val="0000FF"/>
    <a:srgbClr val="32D1E6"/>
    <a:srgbClr val="2D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9" d="100"/>
          <a:sy n="49" d="100"/>
        </p:scale>
        <p:origin x="2152" y="2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smtClean="0"/>
              <a:t>La Ligugéenne de Badminton (LLB)</a:t>
            </a:r>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D0D09D-0BFB-455A-99C3-F53E644F49CF}" type="datetimeFigureOut">
              <a:rPr lang="fr-FR" smtClean="0"/>
              <a:pPr/>
              <a:t>23/09/2016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A3FF7-3496-4E19-8457-6126D3DEE6EC}" type="slidenum">
              <a:rPr lang="fr-FR" smtClean="0"/>
              <a:pPr/>
              <a:t>‹N°›</a:t>
            </a:fld>
            <a:endParaRPr lang="fr-FR"/>
          </a:p>
        </p:txBody>
      </p:sp>
    </p:spTree>
    <p:extLst>
      <p:ext uri="{BB962C8B-B14F-4D97-AF65-F5344CB8AC3E}">
        <p14:creationId xmlns:p14="http://schemas.microsoft.com/office/powerpoint/2010/main" val="160416879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smtClean="0"/>
              <a:t>La Ligugéenne de Badminton (LLB)</a:t>
            </a: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9DD66-89CE-48E4-9E5D-4C789451CE19}" type="datetimeFigureOut">
              <a:rPr lang="fr-FR" smtClean="0"/>
              <a:pPr/>
              <a:t>23/09/2016</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40C2D-3CEC-4110-AEEC-BB2CC2FD25F4}" type="slidenum">
              <a:rPr lang="fr-FR" smtClean="0"/>
              <a:pPr/>
              <a:t>‹N°›</a:t>
            </a:fld>
            <a:endParaRPr lang="fr-FR"/>
          </a:p>
        </p:txBody>
      </p:sp>
    </p:spTree>
    <p:extLst>
      <p:ext uri="{BB962C8B-B14F-4D97-AF65-F5344CB8AC3E}">
        <p14:creationId xmlns:p14="http://schemas.microsoft.com/office/powerpoint/2010/main" val="312090257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4E40C2D-3CEC-4110-AEEC-BB2CC2FD25F4}" type="slidenum">
              <a:rPr lang="fr-FR" smtClean="0"/>
              <a:pPr/>
              <a:t>1</a:t>
            </a:fld>
            <a:endParaRPr lang="fr-FR"/>
          </a:p>
        </p:txBody>
      </p:sp>
      <p:sp>
        <p:nvSpPr>
          <p:cNvPr id="5" name="Espace réservé de l'en-tête 4"/>
          <p:cNvSpPr>
            <a:spLocks noGrp="1"/>
          </p:cNvSpPr>
          <p:nvPr>
            <p:ph type="hdr" sz="quarter" idx="11"/>
          </p:nvPr>
        </p:nvSpPr>
        <p:spPr/>
        <p:txBody>
          <a:bodyPr/>
          <a:lstStyle/>
          <a:p>
            <a:r>
              <a:rPr lang="fr-FR" smtClean="0"/>
              <a:t>La Ligugéenne de Badminton (LLB)</a:t>
            </a:r>
            <a:endParaRPr lang="fr-FR"/>
          </a:p>
        </p:txBody>
      </p:sp>
      <p:sp>
        <p:nvSpPr>
          <p:cNvPr id="6" name="Espace réservé du pied de page 5"/>
          <p:cNvSpPr>
            <a:spLocks noGrp="1"/>
          </p:cNvSpPr>
          <p:nvPr>
            <p:ph type="ftr" sz="quarter" idx="12"/>
          </p:nvPr>
        </p:nvSpPr>
        <p:spPr/>
        <p:txBody>
          <a:bodyPr/>
          <a:lstStyle/>
          <a:p>
            <a:endParaRPr lang="fr-FR"/>
          </a:p>
        </p:txBody>
      </p:sp>
    </p:spTree>
    <p:extLst>
      <p:ext uri="{BB962C8B-B14F-4D97-AF65-F5344CB8AC3E}">
        <p14:creationId xmlns:p14="http://schemas.microsoft.com/office/powerpoint/2010/main" val="50569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smtClean="0"/>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414FCBF-FACF-47BC-972E-CC5BD013D2C3}" type="datetime1">
              <a:rPr lang="fr-FR" smtClean="0"/>
              <a:pPr/>
              <a:t>23/09/2016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C1672A-E4C1-407F-8460-57046F498296}" type="slidenum">
              <a:rPr lang="fr-FR" smtClean="0"/>
              <a:pPr/>
              <a:t>‹N°›</a:t>
            </a:fld>
            <a:endParaRPr lang="fr-FR"/>
          </a:p>
        </p:txBody>
      </p:sp>
    </p:spTree>
    <p:extLst>
      <p:ext uri="{BB962C8B-B14F-4D97-AF65-F5344CB8AC3E}">
        <p14:creationId xmlns:p14="http://schemas.microsoft.com/office/powerpoint/2010/main" val="324520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0E5FC5F-4C92-42C2-80C3-D1C8498DD6A6}" type="datetime1">
              <a:rPr lang="fr-FR" smtClean="0"/>
              <a:pPr/>
              <a:t>23/09/2016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C1672A-E4C1-407F-8460-57046F498296}" type="slidenum">
              <a:rPr lang="fr-FR" smtClean="0"/>
              <a:pPr/>
              <a:t>‹N°›</a:t>
            </a:fld>
            <a:endParaRPr lang="fr-FR"/>
          </a:p>
        </p:txBody>
      </p:sp>
    </p:spTree>
    <p:extLst>
      <p:ext uri="{BB962C8B-B14F-4D97-AF65-F5344CB8AC3E}">
        <p14:creationId xmlns:p14="http://schemas.microsoft.com/office/powerpoint/2010/main" val="212994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C66229-5F48-49F4-AC56-4F0FC2F64810}" type="datetime1">
              <a:rPr lang="fr-FR" smtClean="0"/>
              <a:pPr/>
              <a:t>23/09/2016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C1672A-E4C1-407F-8460-57046F498296}" type="slidenum">
              <a:rPr lang="fr-FR" smtClean="0"/>
              <a:pPr/>
              <a:t>‹N°›</a:t>
            </a:fld>
            <a:endParaRPr lang="fr-FR"/>
          </a:p>
        </p:txBody>
      </p:sp>
    </p:spTree>
    <p:extLst>
      <p:ext uri="{BB962C8B-B14F-4D97-AF65-F5344CB8AC3E}">
        <p14:creationId xmlns:p14="http://schemas.microsoft.com/office/powerpoint/2010/main" val="200206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757EBD0-5F25-41F9-905D-BADE728865FC}" type="datetime1">
              <a:rPr lang="fr-FR" smtClean="0"/>
              <a:pPr/>
              <a:t>23/09/2016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C1672A-E4C1-407F-8460-57046F498296}" type="slidenum">
              <a:rPr lang="fr-FR" smtClean="0"/>
              <a:pPr/>
              <a:t>‹N°›</a:t>
            </a:fld>
            <a:endParaRPr lang="fr-FR"/>
          </a:p>
        </p:txBody>
      </p:sp>
    </p:spTree>
    <p:extLst>
      <p:ext uri="{BB962C8B-B14F-4D97-AF65-F5344CB8AC3E}">
        <p14:creationId xmlns:p14="http://schemas.microsoft.com/office/powerpoint/2010/main" val="193252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smtClean="0"/>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50809C4-AF19-4082-B0F3-7DF72EEC6809}" type="datetime1">
              <a:rPr lang="fr-FR" smtClean="0"/>
              <a:pPr/>
              <a:t>23/09/2016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C1672A-E4C1-407F-8460-57046F498296}" type="slidenum">
              <a:rPr lang="fr-FR" smtClean="0"/>
              <a:pPr/>
              <a:t>‹N°›</a:t>
            </a:fld>
            <a:endParaRPr lang="fr-FR"/>
          </a:p>
        </p:txBody>
      </p:sp>
    </p:spTree>
    <p:extLst>
      <p:ext uri="{BB962C8B-B14F-4D97-AF65-F5344CB8AC3E}">
        <p14:creationId xmlns:p14="http://schemas.microsoft.com/office/powerpoint/2010/main" val="213488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C549DDE-58B9-4866-BEFD-1312D443B53B}" type="datetime1">
              <a:rPr lang="fr-FR" smtClean="0"/>
              <a:pPr/>
              <a:t>23/09/2016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C1672A-E4C1-407F-8460-57046F498296}" type="slidenum">
              <a:rPr lang="fr-FR" smtClean="0"/>
              <a:pPr/>
              <a:t>‹N°›</a:t>
            </a:fld>
            <a:endParaRPr lang="fr-FR"/>
          </a:p>
        </p:txBody>
      </p:sp>
    </p:spTree>
    <p:extLst>
      <p:ext uri="{BB962C8B-B14F-4D97-AF65-F5344CB8AC3E}">
        <p14:creationId xmlns:p14="http://schemas.microsoft.com/office/powerpoint/2010/main" val="249408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D253630-4308-48F3-A506-189EAE26ABA2}" type="datetime1">
              <a:rPr lang="fr-FR" smtClean="0"/>
              <a:pPr/>
              <a:t>23/09/2016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5C1672A-E4C1-407F-8460-57046F498296}" type="slidenum">
              <a:rPr lang="fr-FR" smtClean="0"/>
              <a:pPr/>
              <a:t>‹N°›</a:t>
            </a:fld>
            <a:endParaRPr lang="fr-FR"/>
          </a:p>
        </p:txBody>
      </p:sp>
    </p:spTree>
    <p:extLst>
      <p:ext uri="{BB962C8B-B14F-4D97-AF65-F5344CB8AC3E}">
        <p14:creationId xmlns:p14="http://schemas.microsoft.com/office/powerpoint/2010/main" val="259941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6D1234F-F7E2-4310-B700-07D8EBE58437}" type="datetime1">
              <a:rPr lang="fr-FR" smtClean="0"/>
              <a:pPr/>
              <a:t>23/09/2016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5C1672A-E4C1-407F-8460-57046F498296}" type="slidenum">
              <a:rPr lang="fr-FR" smtClean="0"/>
              <a:pPr/>
              <a:t>‹N°›</a:t>
            </a:fld>
            <a:endParaRPr lang="fr-FR"/>
          </a:p>
        </p:txBody>
      </p:sp>
    </p:spTree>
    <p:extLst>
      <p:ext uri="{BB962C8B-B14F-4D97-AF65-F5344CB8AC3E}">
        <p14:creationId xmlns:p14="http://schemas.microsoft.com/office/powerpoint/2010/main" val="130486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739CF-8D7D-41F6-AB86-BF34C870DE25}" type="datetime1">
              <a:rPr lang="fr-FR" smtClean="0"/>
              <a:pPr/>
              <a:t>23/09/2016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5C1672A-E4C1-407F-8460-57046F498296}" type="slidenum">
              <a:rPr lang="fr-FR" smtClean="0"/>
              <a:pPr/>
              <a:t>‹N°›</a:t>
            </a:fld>
            <a:endParaRPr lang="fr-FR"/>
          </a:p>
        </p:txBody>
      </p:sp>
    </p:spTree>
    <p:extLst>
      <p:ext uri="{BB962C8B-B14F-4D97-AF65-F5344CB8AC3E}">
        <p14:creationId xmlns:p14="http://schemas.microsoft.com/office/powerpoint/2010/main" val="295117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smtClean="0"/>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D25F35D-2C78-4642-8C4B-36113D69D517}" type="datetime1">
              <a:rPr lang="fr-FR" smtClean="0"/>
              <a:pPr/>
              <a:t>23/09/2016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C1672A-E4C1-407F-8460-57046F498296}" type="slidenum">
              <a:rPr lang="fr-FR" smtClean="0"/>
              <a:pPr/>
              <a:t>‹N°›</a:t>
            </a:fld>
            <a:endParaRPr lang="fr-FR"/>
          </a:p>
        </p:txBody>
      </p:sp>
    </p:spTree>
    <p:extLst>
      <p:ext uri="{BB962C8B-B14F-4D97-AF65-F5344CB8AC3E}">
        <p14:creationId xmlns:p14="http://schemas.microsoft.com/office/powerpoint/2010/main" val="313976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F357ACC-4596-461E-BE1D-960A62A4DA4F}" type="datetime1">
              <a:rPr lang="fr-FR" smtClean="0"/>
              <a:pPr/>
              <a:t>23/09/2016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C1672A-E4C1-407F-8460-57046F498296}" type="slidenum">
              <a:rPr lang="fr-FR" smtClean="0"/>
              <a:pPr/>
              <a:t>‹N°›</a:t>
            </a:fld>
            <a:endParaRPr lang="fr-FR"/>
          </a:p>
        </p:txBody>
      </p:sp>
    </p:spTree>
    <p:extLst>
      <p:ext uri="{BB962C8B-B14F-4D97-AF65-F5344CB8AC3E}">
        <p14:creationId xmlns:p14="http://schemas.microsoft.com/office/powerpoint/2010/main" val="84048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8D9E8D8-A25C-4DB4-8C40-9B9507EC91A9}" type="datetime1">
              <a:rPr lang="fr-FR" smtClean="0"/>
              <a:pPr/>
              <a:t>23/09/2016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5C1672A-E4C1-407F-8460-57046F498296}" type="slidenum">
              <a:rPr lang="fr-FR" smtClean="0"/>
              <a:pPr/>
              <a:t>‹N°›</a:t>
            </a:fld>
            <a:endParaRPr lang="fr-FR"/>
          </a:p>
        </p:txBody>
      </p:sp>
    </p:spTree>
    <p:extLst>
      <p:ext uri="{BB962C8B-B14F-4D97-AF65-F5344CB8AC3E}">
        <p14:creationId xmlns:p14="http://schemas.microsoft.com/office/powerpoint/2010/main" val="1978752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jpeg"/><Relationship Id="rId7" Type="http://schemas.openxmlformats.org/officeDocument/2006/relationships/hyperlink" Target="http://www.centre-presse.fr/article-478207-saison-de-transition-pour-liguge.html"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lanouvellerepublique.fr/Vienne/Sport/Autres-Sports/n/Contenus/Articles/2016/09/12/N3F-Liguge-obtient-le-partage-des-points-2835402" TargetMode="External"/><Relationship Id="rId5" Type="http://schemas.openxmlformats.org/officeDocument/2006/relationships/hyperlink" Target="https://www.facebook.com/LigugeBadminton/?fref=ts" TargetMode="External"/><Relationship Id="rId10" Type="http://schemas.openxmlformats.org/officeDocument/2006/relationships/image" Target="../media/image12.jpeg"/><Relationship Id="rId4" Type="http://schemas.openxmlformats.org/officeDocument/2006/relationships/hyperlink" Target="http://www.liguge-badminton.com/" TargetMode="External"/><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LigugeBadminton/?fref=ts" TargetMode="External"/><Relationship Id="rId2" Type="http://schemas.openxmlformats.org/officeDocument/2006/relationships/hyperlink" Target="mailto:laligugeennebadminton@laposte.net" TargetMode="Externa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9150" y="3169444"/>
            <a:ext cx="5219700" cy="5219700"/>
          </a:xfrm>
        </p:spPr>
      </p:pic>
      <p:sp>
        <p:nvSpPr>
          <p:cNvPr id="6" name="ZoneTexte 5"/>
          <p:cNvSpPr txBox="1"/>
          <p:nvPr/>
        </p:nvSpPr>
        <p:spPr>
          <a:xfrm>
            <a:off x="162426" y="9585599"/>
            <a:ext cx="6479006" cy="248209"/>
          </a:xfrm>
          <a:prstGeom prst="rect">
            <a:avLst/>
          </a:prstGeom>
          <a:noFill/>
        </p:spPr>
        <p:txBody>
          <a:bodyPr wrap="square" rtlCol="0">
            <a:spAutoFit/>
          </a:bodyPr>
          <a:lstStyle/>
          <a:p>
            <a:r>
              <a:rPr lang="fr-FR" sz="1013" dirty="0"/>
              <a:t>http://www.liguge-badminton.com/</a:t>
            </a:r>
          </a:p>
        </p:txBody>
      </p:sp>
      <p:sp>
        <p:nvSpPr>
          <p:cNvPr id="10" name="Rectangle 9"/>
          <p:cNvSpPr/>
          <p:nvPr/>
        </p:nvSpPr>
        <p:spPr>
          <a:xfrm>
            <a:off x="-23839" y="2067520"/>
            <a:ext cx="6851536" cy="1446550"/>
          </a:xfrm>
          <a:prstGeom prst="rect">
            <a:avLst/>
          </a:prstGeom>
          <a:noFill/>
        </p:spPr>
        <p:txBody>
          <a:bodyPr wrap="square" lIns="91440" tIns="45720" rIns="91440" bIns="45720">
            <a:spAutoFit/>
          </a:bodyPr>
          <a:lstStyle/>
          <a:p>
            <a:pPr algn="ctr"/>
            <a:r>
              <a:rPr lang="fr-FR" sz="4400" b="1" i="1" dirty="0" smtClean="0">
                <a:ln w="0"/>
                <a:solidFill>
                  <a:srgbClr val="0066FF"/>
                </a:solidFill>
                <a:effectLst>
                  <a:outerShdw blurRad="38100" dist="38100" dir="2700000" algn="tl">
                    <a:srgbClr val="000000">
                      <a:alpha val="43137"/>
                    </a:srgbClr>
                  </a:outerShdw>
                  <a:reflection blurRad="6350" stA="53000" endA="300" endPos="35500" dir="5400000" sy="-90000" algn="bl" rotWithShape="0"/>
                </a:effectLst>
                <a:latin typeface="Eras Bold ITC" panose="020B0907030504020204" pitchFamily="34" charset="0"/>
              </a:rPr>
              <a:t>DOSSIER</a:t>
            </a:r>
            <a:br>
              <a:rPr lang="fr-FR" sz="4400" b="1" i="1" dirty="0" smtClean="0">
                <a:ln w="0"/>
                <a:solidFill>
                  <a:srgbClr val="0066FF"/>
                </a:solidFill>
                <a:effectLst>
                  <a:outerShdw blurRad="38100" dist="38100" dir="2700000" algn="tl">
                    <a:srgbClr val="000000">
                      <a:alpha val="43137"/>
                    </a:srgbClr>
                  </a:outerShdw>
                  <a:reflection blurRad="6350" stA="53000" endA="300" endPos="35500" dir="5400000" sy="-90000" algn="bl" rotWithShape="0"/>
                </a:effectLst>
                <a:latin typeface="Eras Bold ITC" panose="020B0907030504020204" pitchFamily="34" charset="0"/>
              </a:rPr>
            </a:br>
            <a:r>
              <a:rPr lang="fr-FR" sz="4400" b="1" i="1" dirty="0" smtClean="0">
                <a:ln w="0"/>
                <a:solidFill>
                  <a:srgbClr val="0066FF"/>
                </a:solidFill>
                <a:effectLst>
                  <a:outerShdw blurRad="38100" dist="38100" dir="2700000" algn="tl">
                    <a:srgbClr val="000000">
                      <a:alpha val="43137"/>
                    </a:srgbClr>
                  </a:outerShdw>
                  <a:reflection blurRad="6350" stA="53000" endA="300" endPos="35500" dir="5400000" sy="-90000" algn="bl" rotWithShape="0"/>
                </a:effectLst>
                <a:latin typeface="Eras Bold ITC" panose="020B0907030504020204" pitchFamily="34" charset="0"/>
              </a:rPr>
              <a:t>Mécénat/Sponsoring</a:t>
            </a:r>
          </a:p>
        </p:txBody>
      </p:sp>
      <p:sp>
        <p:nvSpPr>
          <p:cNvPr id="12" name="ZoneTexte 11"/>
          <p:cNvSpPr txBox="1"/>
          <p:nvPr/>
        </p:nvSpPr>
        <p:spPr>
          <a:xfrm>
            <a:off x="4114799" y="102444"/>
            <a:ext cx="2743201" cy="400110"/>
          </a:xfrm>
          <a:prstGeom prst="rect">
            <a:avLst/>
          </a:prstGeom>
          <a:noFill/>
        </p:spPr>
        <p:txBody>
          <a:bodyPr wrap="square" rtlCol="0">
            <a:spAutoFit/>
          </a:bodyPr>
          <a:lstStyle/>
          <a:p>
            <a:r>
              <a:rPr lang="fr-FR" sz="1000" dirty="0" smtClean="0"/>
              <a:t>                           La Ligugéenne de Badminton (LLB)</a:t>
            </a:r>
          </a:p>
          <a:p>
            <a:r>
              <a:rPr lang="fr-FR" sz="1000" dirty="0" smtClean="0"/>
              <a:t>                                                        Saison 2016/2017</a:t>
            </a:r>
            <a:endParaRPr lang="fr-FR" sz="1000" dirty="0"/>
          </a:p>
        </p:txBody>
      </p:sp>
    </p:spTree>
    <p:extLst>
      <p:ext uri="{BB962C8B-B14F-4D97-AF65-F5344CB8AC3E}">
        <p14:creationId xmlns:p14="http://schemas.microsoft.com/office/powerpoint/2010/main" val="305320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088" y="831160"/>
            <a:ext cx="5915025" cy="626441"/>
          </a:xfrm>
        </p:spPr>
        <p:txBody>
          <a:bodyPr>
            <a:normAutofit fontScale="90000"/>
          </a:bodyPr>
          <a:lstStyle/>
          <a:p>
            <a:pPr algn="ctr"/>
            <a:r>
              <a:rPr lang="fr-FR" b="1" i="1" dirty="0" smtClean="0">
                <a:solidFill>
                  <a:srgbClr val="0066FF"/>
                </a:solidFill>
                <a:effectLst>
                  <a:outerShdw blurRad="38100" dist="38100" dir="2700000" algn="tl">
                    <a:srgbClr val="000000">
                      <a:alpha val="43137"/>
                    </a:srgbClr>
                  </a:outerShdw>
                </a:effectLst>
                <a:latin typeface="Eras Bold ITC" panose="020B0907030504020204" pitchFamily="34" charset="0"/>
              </a:rPr>
              <a:t/>
            </a:r>
            <a:br>
              <a:rPr lang="fr-FR" b="1" i="1" dirty="0" smtClean="0">
                <a:solidFill>
                  <a:srgbClr val="0066FF"/>
                </a:solidFill>
                <a:effectLst>
                  <a:outerShdw blurRad="38100" dist="38100" dir="2700000" algn="tl">
                    <a:srgbClr val="000000">
                      <a:alpha val="43137"/>
                    </a:srgbClr>
                  </a:outerShdw>
                </a:effectLst>
                <a:latin typeface="Eras Bold ITC" panose="020B0907030504020204" pitchFamily="34" charset="0"/>
              </a:rPr>
            </a:br>
            <a:r>
              <a:rPr lang="fr-FR" b="1" i="1" dirty="0" smtClean="0">
                <a:solidFill>
                  <a:srgbClr val="0066FF"/>
                </a:solidFill>
                <a:effectLst>
                  <a:outerShdw blurRad="38100" dist="38100" dir="2700000" algn="tl">
                    <a:srgbClr val="000000">
                      <a:alpha val="43137"/>
                    </a:srgbClr>
                  </a:outerShdw>
                </a:effectLst>
                <a:latin typeface="Eras Bold ITC" panose="020B0907030504020204" pitchFamily="34" charset="0"/>
              </a:rPr>
              <a:t>SOMMAIRE</a:t>
            </a:r>
            <a:endParaRPr lang="fr-FR" b="1" i="1" dirty="0">
              <a:solidFill>
                <a:srgbClr val="0066FF"/>
              </a:solidFill>
              <a:effectLst>
                <a:outerShdw blurRad="38100" dist="38100" dir="2700000" algn="tl">
                  <a:srgbClr val="000000">
                    <a:alpha val="43137"/>
                  </a:srgbClr>
                </a:outerShdw>
              </a:effectLst>
              <a:latin typeface="Eras Bold ITC" panose="020B0907030504020204" pitchFamily="34" charset="0"/>
            </a:endParaRPr>
          </a:p>
        </p:txBody>
      </p:sp>
      <p:sp>
        <p:nvSpPr>
          <p:cNvPr id="3" name="Espace réservé du texte 2"/>
          <p:cNvSpPr>
            <a:spLocks noGrp="1"/>
          </p:cNvSpPr>
          <p:nvPr>
            <p:ph type="body" idx="1"/>
          </p:nvPr>
        </p:nvSpPr>
        <p:spPr>
          <a:xfrm>
            <a:off x="415088" y="2254035"/>
            <a:ext cx="6150303" cy="2200399"/>
          </a:xfrm>
        </p:spPr>
        <p:txBody>
          <a:bodyPr>
            <a:noAutofit/>
          </a:bodyPr>
          <a:lstStyle/>
          <a:p>
            <a:pPr marL="285750" indent="-285750">
              <a:buFont typeface="+mj-lt"/>
              <a:buAutoNum type="arabicPeriod"/>
            </a:pPr>
            <a:r>
              <a:rPr lang="fr-FR" sz="1600" dirty="0" smtClean="0">
                <a:solidFill>
                  <a:schemeClr val="tx1"/>
                </a:solidFill>
                <a:latin typeface="Eras Bold ITC" panose="020B0907030504020204" pitchFamily="34" charset="0"/>
              </a:rPr>
              <a:t>Présentation du club</a:t>
            </a:r>
          </a:p>
          <a:p>
            <a:pPr marL="289322" indent="-289322">
              <a:buFont typeface="+mj-lt"/>
              <a:buAutoNum type="arabicPeriod"/>
            </a:pPr>
            <a:r>
              <a:rPr lang="fr-FR" sz="1600" dirty="0" smtClean="0">
                <a:solidFill>
                  <a:schemeClr val="tx1"/>
                </a:solidFill>
                <a:latin typeface="Eras Bold ITC" panose="020B0907030504020204" pitchFamily="34" charset="0"/>
              </a:rPr>
              <a:t>Différence entre Mécénat et Sponsoring : Coût réel pour le donateur</a:t>
            </a:r>
          </a:p>
          <a:p>
            <a:pPr marL="289322" indent="-289322">
              <a:buFont typeface="+mj-lt"/>
              <a:buAutoNum type="arabicPeriod"/>
            </a:pPr>
            <a:r>
              <a:rPr lang="fr-FR" sz="1600" dirty="0" smtClean="0">
                <a:solidFill>
                  <a:schemeClr val="tx1"/>
                </a:solidFill>
                <a:latin typeface="Eras Bold ITC" panose="020B0907030504020204" pitchFamily="34" charset="0"/>
              </a:rPr>
              <a:t>Les valeurs du club LLB</a:t>
            </a:r>
          </a:p>
          <a:p>
            <a:pPr marL="289322" indent="-289322">
              <a:buFont typeface="+mj-lt"/>
              <a:buAutoNum type="arabicPeriod"/>
            </a:pPr>
            <a:r>
              <a:rPr lang="fr-FR" sz="1600" dirty="0" smtClean="0">
                <a:solidFill>
                  <a:schemeClr val="tx1"/>
                </a:solidFill>
                <a:latin typeface="Eras Bold ITC" panose="020B0907030504020204" pitchFamily="34" charset="0"/>
              </a:rPr>
              <a:t>Retours envisagés pour les partenaires</a:t>
            </a:r>
          </a:p>
          <a:p>
            <a:pPr marL="289322" indent="-289322">
              <a:buFont typeface="+mj-lt"/>
              <a:buAutoNum type="arabicPeriod"/>
            </a:pPr>
            <a:r>
              <a:rPr lang="fr-FR" sz="1600" dirty="0" smtClean="0">
                <a:solidFill>
                  <a:schemeClr val="tx1"/>
                </a:solidFill>
                <a:latin typeface="Eras Bold ITC" panose="020B0907030504020204" pitchFamily="34" charset="0"/>
              </a:rPr>
              <a:t>Retombées médiatiques</a:t>
            </a:r>
          </a:p>
          <a:p>
            <a:pPr marL="289322" indent="-289322">
              <a:buFont typeface="+mj-lt"/>
              <a:buAutoNum type="arabicPeriod"/>
            </a:pPr>
            <a:r>
              <a:rPr lang="fr-FR" sz="1600" dirty="0" smtClean="0">
                <a:solidFill>
                  <a:schemeClr val="tx1"/>
                </a:solidFill>
                <a:latin typeface="Eras Bold ITC" panose="020B0907030504020204" pitchFamily="34" charset="0"/>
              </a:rPr>
              <a:t>Contacts</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282" y="5229445"/>
            <a:ext cx="4297916" cy="32234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ZoneTexte 6"/>
          <p:cNvSpPr txBox="1"/>
          <p:nvPr/>
        </p:nvSpPr>
        <p:spPr>
          <a:xfrm>
            <a:off x="4465674" y="106326"/>
            <a:ext cx="2392326" cy="400110"/>
          </a:xfrm>
          <a:prstGeom prst="rect">
            <a:avLst/>
          </a:prstGeom>
          <a:noFill/>
        </p:spPr>
        <p:txBody>
          <a:bodyPr wrap="square" rtlCol="0">
            <a:spAutoFit/>
          </a:bodyPr>
          <a:lstStyle/>
          <a:p>
            <a:r>
              <a:rPr lang="fr-FR" sz="1000" dirty="0" smtClean="0"/>
              <a:t>               La Ligugéenne de Badminton (LLB)</a:t>
            </a:r>
          </a:p>
          <a:p>
            <a:r>
              <a:rPr lang="fr-FR" sz="1000" dirty="0" smtClean="0"/>
              <a:t>                                            Saison 2016/2017</a:t>
            </a:r>
            <a:endParaRPr lang="fr-FR" sz="1000" dirty="0"/>
          </a:p>
        </p:txBody>
      </p:sp>
    </p:spTree>
    <p:extLst>
      <p:ext uri="{BB962C8B-B14F-4D97-AF65-F5344CB8AC3E}">
        <p14:creationId xmlns:p14="http://schemas.microsoft.com/office/powerpoint/2010/main" val="228576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7" y="638630"/>
            <a:ext cx="5915025" cy="482411"/>
          </a:xfrm>
        </p:spPr>
        <p:txBody>
          <a:bodyPr>
            <a:normAutofit/>
          </a:bodyPr>
          <a:lstStyle/>
          <a:p>
            <a:pPr marL="342900" indent="-342900">
              <a:buFont typeface="+mj-lt"/>
              <a:buAutoNum type="arabicPeriod"/>
            </a:pPr>
            <a:r>
              <a:rPr lang="fr-FR" sz="1800" b="1" dirty="0" smtClean="0">
                <a:effectLst>
                  <a:outerShdw blurRad="38100" dist="38100" dir="2700000" algn="tl">
                    <a:srgbClr val="000000">
                      <a:alpha val="43137"/>
                    </a:srgbClr>
                  </a:outerShdw>
                </a:effectLst>
                <a:latin typeface="+mn-lt"/>
              </a:rPr>
              <a:t>Présentation </a:t>
            </a:r>
            <a:endParaRPr lang="fr-FR" sz="1800" b="1" dirty="0">
              <a:effectLst>
                <a:outerShdw blurRad="38100" dist="38100" dir="2700000" algn="tl">
                  <a:srgbClr val="000000">
                    <a:alpha val="43137"/>
                  </a:srgbClr>
                </a:outerShdw>
              </a:effectLst>
              <a:latin typeface="+mn-lt"/>
            </a:endParaRPr>
          </a:p>
        </p:txBody>
      </p:sp>
      <p:sp>
        <p:nvSpPr>
          <p:cNvPr id="6" name="ZoneTexte 5"/>
          <p:cNvSpPr txBox="1"/>
          <p:nvPr/>
        </p:nvSpPr>
        <p:spPr>
          <a:xfrm>
            <a:off x="471487" y="4419752"/>
            <a:ext cx="5168420" cy="646331"/>
          </a:xfrm>
          <a:prstGeom prst="rect">
            <a:avLst/>
          </a:prstGeom>
          <a:noFill/>
        </p:spPr>
        <p:txBody>
          <a:bodyPr wrap="square" rtlCol="0">
            <a:spAutoFit/>
          </a:bodyPr>
          <a:lstStyle/>
          <a:p>
            <a:pPr marL="342900" indent="-342900">
              <a:buFont typeface="+mj-lt"/>
              <a:buAutoNum type="arabicPeriod" startAt="2"/>
            </a:pPr>
            <a:r>
              <a:rPr lang="fr-FR" b="1" dirty="0" smtClean="0">
                <a:effectLst>
                  <a:outerShdw blurRad="38100" dist="38100" dir="2700000" algn="tl">
                    <a:srgbClr val="000000">
                      <a:alpha val="43137"/>
                    </a:srgbClr>
                  </a:outerShdw>
                </a:effectLst>
              </a:rPr>
              <a:t>Différence </a:t>
            </a:r>
            <a:r>
              <a:rPr lang="fr-FR" b="1" dirty="0">
                <a:effectLst>
                  <a:outerShdw blurRad="38100" dist="38100" dir="2700000" algn="tl">
                    <a:srgbClr val="000000">
                      <a:alpha val="43137"/>
                    </a:srgbClr>
                  </a:outerShdw>
                </a:effectLst>
              </a:rPr>
              <a:t>entre sponsoring et mécénat: coût réel pour le donateur</a:t>
            </a:r>
          </a:p>
        </p:txBody>
      </p:sp>
      <p:sp>
        <p:nvSpPr>
          <p:cNvPr id="10" name="Rectangle 9"/>
          <p:cNvSpPr/>
          <p:nvPr/>
        </p:nvSpPr>
        <p:spPr>
          <a:xfrm>
            <a:off x="0" y="1225903"/>
            <a:ext cx="6386512" cy="2858475"/>
          </a:xfrm>
          <a:prstGeom prst="rect">
            <a:avLst/>
          </a:prstGeom>
        </p:spPr>
        <p:txBody>
          <a:bodyPr wrap="square">
            <a:spAutoFit/>
          </a:bodyPr>
          <a:lstStyle/>
          <a:p>
            <a:pPr marL="457200">
              <a:lnSpc>
                <a:spcPct val="107000"/>
              </a:lnSpc>
            </a:pPr>
            <a:r>
              <a:rPr lang="fr-FR" sz="1400" dirty="0" smtClean="0">
                <a:effectLst/>
                <a:ea typeface="Calibri" panose="020F0502020204030204" pitchFamily="34" charset="0"/>
                <a:cs typeface="Times New Roman" panose="02020603050405020304" pitchFamily="18" charset="0"/>
              </a:rPr>
              <a:t>L’objectif de ce dossier est de présenter le club La Ligugéenne de Badminton (LLB) afin de solliciter une aide financière (ou en nature) de la part d’entreprises désireuses de soutenir notre projet associatif et sportif.</a:t>
            </a:r>
            <a:endParaRPr lang="fr-FR" sz="1100" dirty="0" smtClean="0">
              <a:effectLst/>
              <a:ea typeface="Calibri" panose="020F0502020204030204" pitchFamily="34" charset="0"/>
              <a:cs typeface="Times New Roman" panose="02020603050405020304" pitchFamily="18" charset="0"/>
            </a:endParaRPr>
          </a:p>
          <a:p>
            <a:pPr marL="457200">
              <a:lnSpc>
                <a:spcPct val="107000"/>
              </a:lnSpc>
              <a:spcAft>
                <a:spcPts val="0"/>
              </a:spcAft>
            </a:pPr>
            <a:r>
              <a:rPr lang="fr-FR" sz="1400" dirty="0" smtClean="0">
                <a:effectLst/>
                <a:ea typeface="Calibri" panose="020F0502020204030204" pitchFamily="34" charset="0"/>
                <a:cs typeface="Times New Roman" panose="02020603050405020304" pitchFamily="18" charset="0"/>
              </a:rPr>
              <a:t> </a:t>
            </a:r>
            <a:endParaRPr lang="fr-FR" sz="1100" dirty="0" smtClean="0">
              <a:effectLst/>
              <a:ea typeface="Calibri" panose="020F0502020204030204" pitchFamily="34" charset="0"/>
              <a:cs typeface="Times New Roman" panose="02020603050405020304" pitchFamily="18" charset="0"/>
            </a:endParaRPr>
          </a:p>
          <a:p>
            <a:pPr marL="457200">
              <a:lnSpc>
                <a:spcPct val="107000"/>
              </a:lnSpc>
              <a:spcAft>
                <a:spcPts val="0"/>
              </a:spcAft>
            </a:pPr>
            <a:r>
              <a:rPr lang="fr-FR" sz="1400" dirty="0" smtClean="0">
                <a:effectLst/>
                <a:ea typeface="Calibri" panose="020F0502020204030204" pitchFamily="34" charset="0"/>
                <a:cs typeface="Times New Roman" panose="02020603050405020304" pitchFamily="18" charset="0"/>
              </a:rPr>
              <a:t>Pour le club, il s’agit de développer et consolider ses relations avec des partenaires de proximité, dans le but de promouvoir un sport en pleine expansion qui est le badminton.</a:t>
            </a:r>
            <a:endParaRPr lang="fr-FR" sz="1100" dirty="0" smtClean="0">
              <a:effectLst/>
              <a:ea typeface="Calibri" panose="020F0502020204030204" pitchFamily="34" charset="0"/>
              <a:cs typeface="Times New Roman" panose="02020603050405020304" pitchFamily="18" charset="0"/>
            </a:endParaRPr>
          </a:p>
          <a:p>
            <a:pPr marL="457200">
              <a:lnSpc>
                <a:spcPct val="107000"/>
              </a:lnSpc>
              <a:spcAft>
                <a:spcPts val="0"/>
              </a:spcAft>
            </a:pPr>
            <a:r>
              <a:rPr lang="fr-FR" sz="1400" dirty="0" smtClean="0">
                <a:effectLst/>
                <a:ea typeface="Calibri" panose="020F0502020204030204" pitchFamily="34" charset="0"/>
                <a:cs typeface="Times New Roman" panose="02020603050405020304" pitchFamily="18" charset="0"/>
              </a:rPr>
              <a:t> </a:t>
            </a:r>
            <a:endParaRPr lang="fr-FR" sz="1100" dirty="0" smtClean="0">
              <a:effectLst/>
              <a:ea typeface="Calibri" panose="020F0502020204030204" pitchFamily="34" charset="0"/>
              <a:cs typeface="Times New Roman" panose="02020603050405020304" pitchFamily="18" charset="0"/>
            </a:endParaRPr>
          </a:p>
          <a:p>
            <a:pPr marL="457200">
              <a:lnSpc>
                <a:spcPct val="107000"/>
              </a:lnSpc>
              <a:spcAft>
                <a:spcPts val="800"/>
              </a:spcAft>
            </a:pPr>
            <a:r>
              <a:rPr lang="fr-FR" sz="1400" dirty="0" smtClean="0">
                <a:effectLst/>
                <a:ea typeface="Calibri" panose="020F0502020204030204" pitchFamily="34" charset="0"/>
                <a:cs typeface="Times New Roman" panose="02020603050405020304" pitchFamily="18" charset="0"/>
              </a:rPr>
              <a:t>Nous souhaitons, par l’intermédiaire de ce dossier, vous faire partager la vie du club, vous informer sur les activités exercées pour ainsi vous exposer nos besoins les plus immédiats, afin d’établir des bases transparentes pour une coopération des plus efficiente. </a:t>
            </a:r>
            <a:endParaRPr lang="fr-FR" sz="1100" dirty="0">
              <a:effectLst/>
              <a:ea typeface="Calibri" panose="020F0502020204030204" pitchFamily="34" charset="0"/>
              <a:cs typeface="Times New Roman" panose="02020603050405020304" pitchFamily="18" charset="0"/>
            </a:endParaRPr>
          </a:p>
        </p:txBody>
      </p:sp>
      <p:sp>
        <p:nvSpPr>
          <p:cNvPr id="11" name="ZoneTexte 10"/>
          <p:cNvSpPr txBox="1"/>
          <p:nvPr/>
        </p:nvSpPr>
        <p:spPr>
          <a:xfrm>
            <a:off x="4764024" y="91440"/>
            <a:ext cx="2093976" cy="400110"/>
          </a:xfrm>
          <a:prstGeom prst="rect">
            <a:avLst/>
          </a:prstGeom>
          <a:noFill/>
        </p:spPr>
        <p:txBody>
          <a:bodyPr wrap="square" rtlCol="0">
            <a:spAutoFit/>
          </a:bodyPr>
          <a:lstStyle/>
          <a:p>
            <a:r>
              <a:rPr lang="fr-FR" sz="1000" dirty="0" smtClean="0"/>
              <a:t>La Ligugéenne de Badminton (LLB)</a:t>
            </a:r>
          </a:p>
          <a:p>
            <a:r>
              <a:rPr lang="fr-FR" sz="1000" dirty="0" smtClean="0"/>
              <a:t>                             Saison 2016/2017</a:t>
            </a:r>
            <a:endParaRPr lang="fr-FR" sz="1000" dirty="0"/>
          </a:p>
        </p:txBody>
      </p:sp>
      <p:pic>
        <p:nvPicPr>
          <p:cNvPr id="14" name="image3.png"/>
          <p:cNvPicPr/>
          <p:nvPr/>
        </p:nvPicPr>
        <p:blipFill rotWithShape="1">
          <a:blip r:embed="rId2" cstate="print"/>
          <a:srcRect l="-152" t="1" b="9467"/>
          <a:stretch/>
        </p:blipFill>
        <p:spPr bwMode="auto">
          <a:xfrm>
            <a:off x="471487" y="5226744"/>
            <a:ext cx="5960110" cy="36833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6996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8" y="527405"/>
            <a:ext cx="5915025" cy="542443"/>
          </a:xfrm>
        </p:spPr>
        <p:txBody>
          <a:bodyPr>
            <a:normAutofit/>
          </a:bodyPr>
          <a:lstStyle/>
          <a:p>
            <a:r>
              <a:rPr lang="fr-FR" sz="1800" b="1" dirty="0" smtClean="0">
                <a:effectLst>
                  <a:outerShdw blurRad="38100" dist="38100" dir="2700000" algn="tl">
                    <a:srgbClr val="000000">
                      <a:alpha val="43137"/>
                    </a:srgbClr>
                  </a:outerShdw>
                </a:effectLst>
                <a:latin typeface="+mn-lt"/>
              </a:rPr>
              <a:t>3. Organisation du club</a:t>
            </a:r>
            <a:endParaRPr lang="fr-FR" sz="1800" b="1" dirty="0">
              <a:effectLst>
                <a:outerShdw blurRad="38100" dist="38100" dir="2700000" algn="tl">
                  <a:srgbClr val="000000">
                    <a:alpha val="43137"/>
                  </a:srgbClr>
                </a:outerShdw>
              </a:effectLst>
              <a:latin typeface="+mn-lt"/>
            </a:endParaRPr>
          </a:p>
        </p:txBody>
      </p:sp>
      <p:sp>
        <p:nvSpPr>
          <p:cNvPr id="6" name="Rectangle 5"/>
          <p:cNvSpPr/>
          <p:nvPr/>
        </p:nvSpPr>
        <p:spPr>
          <a:xfrm>
            <a:off x="471488" y="1069848"/>
            <a:ext cx="6078168" cy="5262979"/>
          </a:xfrm>
          <a:prstGeom prst="rect">
            <a:avLst/>
          </a:prstGeom>
        </p:spPr>
        <p:txBody>
          <a:bodyPr wrap="square">
            <a:spAutoFit/>
          </a:bodyPr>
          <a:lstStyle/>
          <a:p>
            <a:r>
              <a:rPr lang="fr-FR" sz="1200" dirty="0" smtClean="0"/>
              <a:t>La Ligugéenne de Badminton a été créé en 1992. Le club compte pour la saison 2015/2016 152 licenciés, dont 69 joueurs compétiteurs classés.</a:t>
            </a:r>
          </a:p>
          <a:p>
            <a:endParaRPr lang="fr-FR" sz="1200" dirty="0" smtClean="0"/>
          </a:p>
          <a:p>
            <a:r>
              <a:rPr lang="fr-FR" sz="1200" dirty="0" smtClean="0"/>
              <a:t>Nous sommes également engagés dans 5 niveaux de championnats interclubs :</a:t>
            </a:r>
          </a:p>
          <a:p>
            <a:pPr marL="628650" lvl="1" indent="-171450">
              <a:buFont typeface="Arial" panose="020B0604020202020204" pitchFamily="34" charset="0"/>
              <a:buChar char="•"/>
            </a:pPr>
            <a:r>
              <a:rPr lang="fr-FR" sz="1200" dirty="0" smtClean="0"/>
              <a:t>1 équipe en Nationale 3</a:t>
            </a:r>
          </a:p>
          <a:p>
            <a:pPr marL="628650" lvl="1" indent="-171450">
              <a:buFont typeface="Arial" panose="020B0604020202020204" pitchFamily="34" charset="0"/>
              <a:buChar char="•"/>
            </a:pPr>
            <a:r>
              <a:rPr lang="fr-FR" sz="1200" dirty="0" smtClean="0"/>
              <a:t>1 équipe en Régionale 2</a:t>
            </a:r>
          </a:p>
          <a:p>
            <a:pPr marL="628650" lvl="1" indent="-171450">
              <a:buFont typeface="Arial" panose="020B0604020202020204" pitchFamily="34" charset="0"/>
              <a:buChar char="•"/>
            </a:pPr>
            <a:r>
              <a:rPr lang="fr-FR" sz="1200" dirty="0" smtClean="0"/>
              <a:t>1 équipe en Régionale 3</a:t>
            </a:r>
          </a:p>
          <a:p>
            <a:pPr marL="628650" lvl="1" indent="-171450">
              <a:buFont typeface="Arial" panose="020B0604020202020204" pitchFamily="34" charset="0"/>
              <a:buChar char="•"/>
            </a:pPr>
            <a:r>
              <a:rPr lang="fr-FR" sz="1200" dirty="0" smtClean="0"/>
              <a:t>1 équipe en Départementale 1</a:t>
            </a:r>
          </a:p>
          <a:p>
            <a:pPr marL="628650" lvl="1" indent="-171450">
              <a:buFont typeface="Arial" panose="020B0604020202020204" pitchFamily="34" charset="0"/>
              <a:buChar char="•"/>
            </a:pPr>
            <a:r>
              <a:rPr lang="fr-FR" sz="1200" dirty="0" smtClean="0"/>
              <a:t>1 équipe en Départementale 2</a:t>
            </a:r>
          </a:p>
          <a:p>
            <a:endParaRPr lang="fr-FR" sz="1200" dirty="0" smtClean="0"/>
          </a:p>
          <a:p>
            <a:r>
              <a:rPr lang="fr-FR" sz="1200" dirty="0" smtClean="0"/>
              <a:t>Au-delà des chiffres, le club souhaite véhiculer des valeurs aussi bien sportives que sociales : le dépassement de soi, l’ambition sportive, la convivialité, l’accessibilité de la pratique du badminton sont au cœur de nos esprits.</a:t>
            </a:r>
          </a:p>
          <a:p>
            <a:endParaRPr lang="fr-FR" sz="1200" dirty="0" smtClean="0"/>
          </a:p>
          <a:p>
            <a:r>
              <a:rPr lang="fr-FR" sz="1200" dirty="0" smtClean="0"/>
              <a:t>Le Badminton à Ligugé se pratique du lundi au samedi sur 11 créneaux, dans le complexe sportif Jean-Paul GOMEZ, le plus grand de la Vienne avec ses 10 terrains. </a:t>
            </a:r>
          </a:p>
          <a:p>
            <a:r>
              <a:rPr lang="fr-FR" sz="1200" dirty="0" smtClean="0"/>
              <a:t>Ces créneaux couvrent l’ensemble des pratiques du badminton avec notamment</a:t>
            </a:r>
          </a:p>
          <a:p>
            <a:pPr marL="628650" lvl="1" indent="-171450">
              <a:buFont typeface="Arial" panose="020B0604020202020204" pitchFamily="34" charset="0"/>
              <a:buChar char="•"/>
            </a:pPr>
            <a:r>
              <a:rPr lang="fr-FR" sz="1200" dirty="0" smtClean="0"/>
              <a:t>2 séances consacrées exclusivement aux compétiteurs,</a:t>
            </a:r>
          </a:p>
          <a:p>
            <a:pPr marL="628650" lvl="1" indent="-171450">
              <a:buFont typeface="Arial" panose="020B0604020202020204" pitchFamily="34" charset="0"/>
              <a:buChar char="•"/>
            </a:pPr>
            <a:r>
              <a:rPr lang="fr-FR" sz="1200" dirty="0" smtClean="0"/>
              <a:t>3 séances consacrées aux jeunes compétiteurs (-18 ans),</a:t>
            </a:r>
          </a:p>
          <a:p>
            <a:pPr marL="628650" lvl="1" indent="-171450">
              <a:buFont typeface="Arial" panose="020B0604020202020204" pitchFamily="34" charset="0"/>
              <a:buChar char="•"/>
            </a:pPr>
            <a:r>
              <a:rPr lang="fr-FR" sz="1200" dirty="0" smtClean="0"/>
              <a:t>2 séances pour les débutants,</a:t>
            </a:r>
          </a:p>
          <a:p>
            <a:pPr marL="628650" lvl="1" indent="-171450">
              <a:buFont typeface="Arial" panose="020B0604020202020204" pitchFamily="34" charset="0"/>
              <a:buChar char="•"/>
            </a:pPr>
            <a:r>
              <a:rPr lang="fr-FR" sz="1200" dirty="0" smtClean="0"/>
              <a:t>4 séances loisirs, où tous les niveaux se rencontrent afin de partager, échanger et évoluer.</a:t>
            </a:r>
          </a:p>
          <a:p>
            <a:endParaRPr lang="fr-FR" sz="1200" dirty="0" smtClean="0"/>
          </a:p>
          <a:p>
            <a:r>
              <a:rPr lang="fr-FR" sz="1200" dirty="0" smtClean="0"/>
              <a:t>Le club compte 9 encadrants diplômés pour assurer les différents entrainements et créneaux.</a:t>
            </a:r>
          </a:p>
          <a:p>
            <a:r>
              <a:rPr lang="fr-FR" sz="1200" dirty="0" smtClean="0"/>
              <a:t>La Ligugéenne de Badminton vient d’être labellisée « école 2 étoiles » par la Fédération. Ce label est un gage de qualité, révélateur d’une dynamique autour des jeunes. Le club compte en effet, 42% de jeunes (-18 ans) et parmi eux un des meilleurs joueurs français dans la catégorie « benjamin 1 » (12 ans).</a:t>
            </a:r>
            <a:endParaRPr lang="fr-FR" sz="1200" dirty="0"/>
          </a:p>
        </p:txBody>
      </p:sp>
      <p:sp>
        <p:nvSpPr>
          <p:cNvPr id="7" name="ZoneTexte 6"/>
          <p:cNvSpPr txBox="1"/>
          <p:nvPr/>
        </p:nvSpPr>
        <p:spPr>
          <a:xfrm>
            <a:off x="4791456" y="73152"/>
            <a:ext cx="2066544" cy="400110"/>
          </a:xfrm>
          <a:prstGeom prst="rect">
            <a:avLst/>
          </a:prstGeom>
          <a:noFill/>
        </p:spPr>
        <p:txBody>
          <a:bodyPr wrap="square" rtlCol="0">
            <a:spAutoFit/>
          </a:bodyPr>
          <a:lstStyle/>
          <a:p>
            <a:r>
              <a:rPr lang="fr-FR" sz="1000" dirty="0" smtClean="0"/>
              <a:t>La Ligugéenne de Badminton (LLB)</a:t>
            </a:r>
          </a:p>
          <a:p>
            <a:r>
              <a:rPr lang="fr-FR" sz="1000" dirty="0" smtClean="0"/>
              <a:t>                             Saison 2016/2017</a:t>
            </a:r>
            <a:endParaRPr lang="fr-FR" sz="1000" dirty="0"/>
          </a:p>
        </p:txBody>
      </p:sp>
      <p:pic>
        <p:nvPicPr>
          <p:cNvPr id="25" name="Imag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5569" y="6677246"/>
            <a:ext cx="4150789" cy="25305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73042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cstate="print"/>
          <a:stretch>
            <a:fillRect/>
          </a:stretch>
        </p:blipFill>
        <p:spPr>
          <a:xfrm>
            <a:off x="3940945" y="7290718"/>
            <a:ext cx="2743438" cy="2719052"/>
          </a:xfrm>
          <a:prstGeom prst="rect">
            <a:avLst/>
          </a:prstGeom>
        </p:spPr>
      </p:pic>
      <p:sp>
        <p:nvSpPr>
          <p:cNvPr id="6" name="Titre 5"/>
          <p:cNvSpPr>
            <a:spLocks noGrp="1"/>
          </p:cNvSpPr>
          <p:nvPr>
            <p:ph type="title"/>
          </p:nvPr>
        </p:nvSpPr>
        <p:spPr>
          <a:xfrm>
            <a:off x="471488" y="527405"/>
            <a:ext cx="5915025" cy="542443"/>
          </a:xfrm>
        </p:spPr>
        <p:txBody>
          <a:bodyPr>
            <a:noAutofit/>
          </a:bodyPr>
          <a:lstStyle/>
          <a:p>
            <a:r>
              <a:rPr lang="fr-FR" sz="1800" b="1" dirty="0" smtClean="0">
                <a:effectLst>
                  <a:outerShdw blurRad="38100" dist="38100" dir="2700000" algn="tl">
                    <a:srgbClr val="000000">
                      <a:alpha val="43137"/>
                    </a:srgbClr>
                  </a:outerShdw>
                </a:effectLst>
                <a:latin typeface="+mn-lt"/>
              </a:rPr>
              <a:t>4. Retours envisagés pour les partenaires de la LLB</a:t>
            </a:r>
            <a:endParaRPr lang="fr-FR" sz="1800" b="1" dirty="0">
              <a:effectLst>
                <a:outerShdw blurRad="38100" dist="38100" dir="2700000" algn="tl">
                  <a:srgbClr val="000000">
                    <a:alpha val="43137"/>
                  </a:srgbClr>
                </a:outerShdw>
              </a:effectLst>
              <a:latin typeface="+mn-lt"/>
            </a:endParaRPr>
          </a:p>
        </p:txBody>
      </p:sp>
      <p:sp>
        <p:nvSpPr>
          <p:cNvPr id="3" name="Espace réservé du contenu 2"/>
          <p:cNvSpPr>
            <a:spLocks noGrp="1"/>
          </p:cNvSpPr>
          <p:nvPr>
            <p:ph idx="1"/>
          </p:nvPr>
        </p:nvSpPr>
        <p:spPr>
          <a:xfrm>
            <a:off x="471488" y="1237982"/>
            <a:ext cx="5915025" cy="5363986"/>
          </a:xfrm>
        </p:spPr>
        <p:txBody>
          <a:bodyPr>
            <a:normAutofit/>
          </a:bodyPr>
          <a:lstStyle/>
          <a:p>
            <a:pPr marL="0" indent="0">
              <a:buNone/>
            </a:pPr>
            <a:r>
              <a:rPr lang="fr-FR" sz="1200" dirty="0" smtClean="0"/>
              <a:t>Le </a:t>
            </a:r>
            <a:r>
              <a:rPr lang="fr-FR" sz="1200" dirty="0"/>
              <a:t>Sponsoring ou le Mécénat sportif s’inscrivent aujourd’hui comme un outil privilégié pour </a:t>
            </a:r>
            <a:r>
              <a:rPr lang="fr-FR" sz="1200" dirty="0" smtClean="0"/>
              <a:t>accroître </a:t>
            </a:r>
            <a:r>
              <a:rPr lang="fr-FR" sz="1200" dirty="0"/>
              <a:t>la visibilité d’une entreprise ou consolider sa notoriété locale.</a:t>
            </a:r>
          </a:p>
          <a:p>
            <a:pPr marL="0" indent="0">
              <a:buNone/>
            </a:pPr>
            <a:r>
              <a:rPr lang="fr-FR" sz="1200" b="1" dirty="0" smtClean="0"/>
              <a:t>Que </a:t>
            </a:r>
            <a:r>
              <a:rPr lang="fr-FR" sz="1200" b="1" dirty="0"/>
              <a:t>peut offrir la Club de Badminton de Ligugé ? </a:t>
            </a:r>
            <a:r>
              <a:rPr lang="fr-FR" sz="1200" b="1" dirty="0">
                <a:solidFill>
                  <a:srgbClr val="FF0000"/>
                </a:solidFill>
              </a:rPr>
              <a:t>LA </a:t>
            </a:r>
            <a:r>
              <a:rPr lang="fr-FR" sz="1200" b="1" dirty="0" smtClean="0">
                <a:solidFill>
                  <a:srgbClr val="FF0000"/>
                </a:solidFill>
              </a:rPr>
              <a:t>VISIBILITÉ</a:t>
            </a:r>
            <a:endParaRPr lang="fr-FR" sz="1200" b="1" dirty="0">
              <a:solidFill>
                <a:srgbClr val="FF0000"/>
              </a:solidFill>
            </a:endParaRPr>
          </a:p>
          <a:p>
            <a:pPr marL="0" indent="0">
              <a:buNone/>
            </a:pPr>
            <a:r>
              <a:rPr lang="fr-FR" sz="1200" dirty="0" smtClean="0">
                <a:sym typeface="Wingdings" panose="05000000000000000000" pitchFamily="2" charset="2"/>
              </a:rPr>
              <a:t>          </a:t>
            </a:r>
            <a:r>
              <a:rPr lang="fr-FR" sz="1200" dirty="0" smtClean="0"/>
              <a:t> </a:t>
            </a:r>
            <a:r>
              <a:rPr lang="fr-FR" sz="1200" dirty="0"/>
              <a:t>150 licenciés et pratiquants réguliers, </a:t>
            </a:r>
            <a:endParaRPr lang="fr-FR" sz="1200" dirty="0" smtClean="0"/>
          </a:p>
          <a:p>
            <a:pPr marL="0" indent="0">
              <a:buNone/>
            </a:pPr>
            <a:r>
              <a:rPr lang="fr-FR" sz="1200" dirty="0" smtClean="0">
                <a:sym typeface="Wingdings" panose="05000000000000000000" pitchFamily="2" charset="2"/>
              </a:rPr>
              <a:t>          </a:t>
            </a:r>
            <a:r>
              <a:rPr lang="fr-FR" sz="1200" dirty="0" smtClean="0"/>
              <a:t>3 </a:t>
            </a:r>
            <a:r>
              <a:rPr lang="fr-FR" sz="1200" dirty="0"/>
              <a:t>tournois organisés par le club </a:t>
            </a:r>
            <a:r>
              <a:rPr lang="fr-FR" sz="1200" dirty="0" smtClean="0"/>
              <a:t>:</a:t>
            </a:r>
          </a:p>
          <a:p>
            <a:pPr lvl="2">
              <a:buFont typeface="Wingdings" panose="05000000000000000000" pitchFamily="2" charset="2"/>
              <a:buChar char="§"/>
            </a:pPr>
            <a:r>
              <a:rPr lang="fr-FR" sz="1200" dirty="0" smtClean="0"/>
              <a:t>Tournoi </a:t>
            </a:r>
            <a:r>
              <a:rPr lang="fr-FR" sz="1200" dirty="0"/>
              <a:t>de rentrée au mois </a:t>
            </a:r>
            <a:r>
              <a:rPr lang="fr-FR" sz="1200" dirty="0" smtClean="0"/>
              <a:t>d’octobre </a:t>
            </a:r>
            <a:r>
              <a:rPr lang="fr-FR" sz="1200" dirty="0"/>
              <a:t>pour les </a:t>
            </a:r>
            <a:r>
              <a:rPr lang="fr-FR" sz="1200" dirty="0" err="1"/>
              <a:t>séniors</a:t>
            </a:r>
            <a:r>
              <a:rPr lang="fr-FR" sz="1200" dirty="0"/>
              <a:t> </a:t>
            </a:r>
            <a:r>
              <a:rPr lang="fr-FR" sz="1200" dirty="0" smtClean="0"/>
              <a:t>en doubles et mixtes ;</a:t>
            </a:r>
          </a:p>
          <a:p>
            <a:pPr lvl="2">
              <a:buFont typeface="Wingdings" panose="05000000000000000000" pitchFamily="2" charset="2"/>
              <a:buChar char="§"/>
            </a:pPr>
            <a:r>
              <a:rPr lang="fr-FR" sz="1200" dirty="0" smtClean="0"/>
              <a:t>Chalenge </a:t>
            </a:r>
            <a:r>
              <a:rPr lang="fr-FR" sz="1200" dirty="0"/>
              <a:t>au mois de novembre, pour les jeunes et vétérans </a:t>
            </a:r>
            <a:r>
              <a:rPr lang="fr-FR" sz="1200" dirty="0" smtClean="0"/>
              <a:t>;</a:t>
            </a:r>
          </a:p>
          <a:p>
            <a:pPr lvl="2">
              <a:buFont typeface="Wingdings" panose="05000000000000000000" pitchFamily="2" charset="2"/>
              <a:buChar char="§"/>
            </a:pPr>
            <a:r>
              <a:rPr lang="fr-FR" sz="1200" dirty="0" smtClean="0"/>
              <a:t>Tournoi </a:t>
            </a:r>
            <a:r>
              <a:rPr lang="fr-FR" sz="1200" dirty="0"/>
              <a:t>d’été au mois de juin, ouvert aux séniors en simples, doubles et mixtes.</a:t>
            </a:r>
          </a:p>
          <a:p>
            <a:pPr marL="0" indent="0">
              <a:buNone/>
            </a:pPr>
            <a:r>
              <a:rPr lang="fr-FR" sz="1200" dirty="0" smtClean="0"/>
              <a:t>À </a:t>
            </a:r>
            <a:r>
              <a:rPr lang="fr-FR" sz="1200" dirty="0"/>
              <a:t>l’occasion de ces tournois, 150 à 300 joueurs viennent de toute la France pour s’affronter sur 2 jours.</a:t>
            </a:r>
          </a:p>
          <a:p>
            <a:pPr marL="0" indent="0">
              <a:buNone/>
            </a:pPr>
            <a:r>
              <a:rPr lang="fr-FR" sz="1200" dirty="0"/>
              <a:t>Cela génère beaucoup d’animations avec, par exemple, plus de 500 personnes sur le tournoi d’été en 2 jours (joueurs, familles, amis, spectateurs)</a:t>
            </a:r>
          </a:p>
          <a:p>
            <a:pPr marL="0" indent="0">
              <a:buNone/>
            </a:pPr>
            <a:r>
              <a:rPr lang="fr-FR" sz="1200" dirty="0" smtClean="0">
                <a:sym typeface="Wingdings" panose="05000000000000000000" pitchFamily="2" charset="2"/>
              </a:rPr>
              <a:t>          </a:t>
            </a:r>
            <a:r>
              <a:rPr lang="fr-FR" sz="1200" dirty="0" smtClean="0"/>
              <a:t>On </a:t>
            </a:r>
            <a:r>
              <a:rPr lang="fr-FR" sz="1200" dirty="0"/>
              <a:t>peut ajouter les visiteurs sur le site </a:t>
            </a:r>
            <a:r>
              <a:rPr lang="fr-FR" sz="1200" dirty="0" smtClean="0"/>
              <a:t>Internet </a:t>
            </a:r>
            <a:r>
              <a:rPr lang="fr-FR" sz="1200" dirty="0"/>
              <a:t>ainsi que sur </a:t>
            </a:r>
            <a:r>
              <a:rPr lang="fr-FR" sz="1200" dirty="0" smtClean="0"/>
              <a:t>la </a:t>
            </a:r>
            <a:r>
              <a:rPr lang="fr-FR" sz="1200" dirty="0"/>
              <a:t>page Facebook où  </a:t>
            </a:r>
            <a:r>
              <a:rPr lang="fr-FR" sz="1200" dirty="0" smtClean="0"/>
              <a:t>         tous </a:t>
            </a:r>
            <a:r>
              <a:rPr lang="fr-FR" sz="1200" dirty="0"/>
              <a:t>nos partenaires sont mis en </a:t>
            </a:r>
            <a:r>
              <a:rPr lang="fr-FR" sz="1200" dirty="0" smtClean="0"/>
              <a:t>avant.</a:t>
            </a:r>
            <a:endParaRPr lang="fr-FR" sz="1200" dirty="0"/>
          </a:p>
          <a:p>
            <a:pPr marL="0" indent="0">
              <a:buNone/>
            </a:pPr>
            <a:endParaRPr lang="fr-FR" sz="1200" dirty="0" smtClean="0"/>
          </a:p>
          <a:p>
            <a:pPr marL="0" indent="0">
              <a:buNone/>
            </a:pPr>
            <a:r>
              <a:rPr lang="fr-FR" sz="1200" b="1" dirty="0" smtClean="0"/>
              <a:t>Que </a:t>
            </a:r>
            <a:r>
              <a:rPr lang="fr-FR" sz="1200" b="1" dirty="0"/>
              <a:t>peut attendre le partenaire ? </a:t>
            </a:r>
            <a:r>
              <a:rPr lang="fr-FR" sz="1200" b="1" dirty="0">
                <a:solidFill>
                  <a:srgbClr val="FF0000"/>
                </a:solidFill>
              </a:rPr>
              <a:t>LA </a:t>
            </a:r>
            <a:r>
              <a:rPr lang="fr-FR" sz="1200" b="1" dirty="0" smtClean="0">
                <a:solidFill>
                  <a:srgbClr val="FF0000"/>
                </a:solidFill>
              </a:rPr>
              <a:t>NOTORIÉTÉ</a:t>
            </a:r>
          </a:p>
          <a:p>
            <a:pPr marL="0" indent="0">
              <a:buNone/>
            </a:pPr>
            <a:endParaRPr lang="fr-FR" sz="1200" dirty="0"/>
          </a:p>
          <a:p>
            <a:pPr lvl="1"/>
            <a:r>
              <a:rPr lang="fr-FR" sz="1200" dirty="0" smtClean="0"/>
              <a:t>Conserver</a:t>
            </a:r>
            <a:r>
              <a:rPr lang="fr-FR" sz="1200" dirty="0"/>
              <a:t>/ </a:t>
            </a:r>
            <a:r>
              <a:rPr lang="fr-FR" sz="1200" dirty="0" smtClean="0"/>
              <a:t>Accroître </a:t>
            </a:r>
            <a:r>
              <a:rPr lang="fr-FR" sz="1200" dirty="0"/>
              <a:t>une visibilité auprès de ses clients de proximité ;</a:t>
            </a:r>
          </a:p>
          <a:p>
            <a:pPr lvl="1"/>
            <a:r>
              <a:rPr lang="fr-FR" sz="1200" dirty="0" smtClean="0"/>
              <a:t>Accroître </a:t>
            </a:r>
            <a:r>
              <a:rPr lang="fr-FR" sz="1200" dirty="0"/>
              <a:t>une notoriété grâce à nos outils de communication (Internet/Facebook/Instagram) ;</a:t>
            </a:r>
          </a:p>
          <a:p>
            <a:pPr lvl="1"/>
            <a:r>
              <a:rPr lang="fr-FR" sz="1200" dirty="0" smtClean="0"/>
              <a:t>Étendre </a:t>
            </a:r>
            <a:r>
              <a:rPr lang="fr-FR" sz="1200" dirty="0"/>
              <a:t>le rayonnement auprès de nouveaux clients potentiels extérieurs venant jouer </a:t>
            </a:r>
            <a:r>
              <a:rPr lang="fr-FR" sz="1200" dirty="0" smtClean="0"/>
              <a:t>dans </a:t>
            </a:r>
            <a:r>
              <a:rPr lang="fr-FR" sz="1200" dirty="0"/>
              <a:t>le club de Ligugé ;</a:t>
            </a:r>
          </a:p>
          <a:p>
            <a:pPr lvl="1"/>
            <a:r>
              <a:rPr lang="fr-FR" sz="1200" dirty="0" smtClean="0"/>
              <a:t>Démontrer </a:t>
            </a:r>
            <a:r>
              <a:rPr lang="fr-FR" sz="1200" dirty="0"/>
              <a:t>un investissement dans la vie locale ;</a:t>
            </a:r>
          </a:p>
          <a:p>
            <a:endParaRPr lang="fr-FR" dirty="0"/>
          </a:p>
        </p:txBody>
      </p:sp>
      <p:pic>
        <p:nvPicPr>
          <p:cNvPr id="7" name="Image 6"/>
          <p:cNvPicPr>
            <a:picLocks noChangeAspect="1"/>
          </p:cNvPicPr>
          <p:nvPr/>
        </p:nvPicPr>
        <p:blipFill>
          <a:blip r:embed="rId3" cstate="print"/>
          <a:stretch>
            <a:fillRect/>
          </a:stretch>
        </p:blipFill>
        <p:spPr>
          <a:xfrm>
            <a:off x="203944" y="7650284"/>
            <a:ext cx="3493311" cy="2255716"/>
          </a:xfrm>
          <a:prstGeom prst="rect">
            <a:avLst/>
          </a:prstGeom>
        </p:spPr>
      </p:pic>
      <p:pic>
        <p:nvPicPr>
          <p:cNvPr id="8" name="Image 7"/>
          <p:cNvPicPr>
            <a:picLocks noChangeAspect="1"/>
          </p:cNvPicPr>
          <p:nvPr/>
        </p:nvPicPr>
        <p:blipFill>
          <a:blip r:embed="rId4" cstate="print"/>
          <a:stretch>
            <a:fillRect/>
          </a:stretch>
        </p:blipFill>
        <p:spPr>
          <a:xfrm>
            <a:off x="2023644" y="6461635"/>
            <a:ext cx="3499407" cy="2889754"/>
          </a:xfrm>
          <a:prstGeom prst="rect">
            <a:avLst/>
          </a:prstGeom>
        </p:spPr>
      </p:pic>
      <p:sp>
        <p:nvSpPr>
          <p:cNvPr id="10" name="ZoneTexte 9"/>
          <p:cNvSpPr txBox="1"/>
          <p:nvPr/>
        </p:nvSpPr>
        <p:spPr>
          <a:xfrm rot="1649207">
            <a:off x="4859014" y="6796052"/>
            <a:ext cx="2191537" cy="369332"/>
          </a:xfrm>
          <a:prstGeom prst="rect">
            <a:avLst/>
          </a:prstGeom>
          <a:noFill/>
        </p:spPr>
        <p:txBody>
          <a:bodyPr wrap="square" rtlCol="0">
            <a:spAutoFit/>
          </a:bodyPr>
          <a:lstStyle/>
          <a:p>
            <a:r>
              <a:rPr lang="fr-FR" b="1" dirty="0" smtClean="0">
                <a:solidFill>
                  <a:srgbClr val="0066FF"/>
                </a:solidFill>
              </a:rPr>
              <a:t>300 COMPÉTITEURS</a:t>
            </a:r>
            <a:endParaRPr lang="fr-FR" b="1" dirty="0">
              <a:solidFill>
                <a:srgbClr val="0066FF"/>
              </a:solidFill>
            </a:endParaRPr>
          </a:p>
        </p:txBody>
      </p:sp>
      <p:sp>
        <p:nvSpPr>
          <p:cNvPr id="11" name="ZoneTexte 10"/>
          <p:cNvSpPr txBox="1"/>
          <p:nvPr/>
        </p:nvSpPr>
        <p:spPr>
          <a:xfrm rot="20582886">
            <a:off x="567574" y="6897542"/>
            <a:ext cx="3112039" cy="584775"/>
          </a:xfrm>
          <a:prstGeom prst="rect">
            <a:avLst/>
          </a:prstGeom>
          <a:noFill/>
        </p:spPr>
        <p:txBody>
          <a:bodyPr wrap="square" rtlCol="0">
            <a:spAutoFit/>
          </a:bodyPr>
          <a:lstStyle/>
          <a:p>
            <a:r>
              <a:rPr lang="fr-FR" sz="3200" b="1" dirty="0" smtClean="0">
                <a:solidFill>
                  <a:srgbClr val="0066FF"/>
                </a:solidFill>
                <a:effectLst>
                  <a:outerShdw blurRad="38100" dist="38100" dir="2700000" algn="tl">
                    <a:srgbClr val="000000">
                      <a:alpha val="43137"/>
                    </a:srgbClr>
                  </a:outerShdw>
                </a:effectLst>
              </a:rPr>
              <a:t>TOURNOI D’ÉTÉ</a:t>
            </a:r>
            <a:endParaRPr lang="fr-FR" sz="3200" b="1" dirty="0">
              <a:solidFill>
                <a:srgbClr val="0066FF"/>
              </a:solidFill>
              <a:effectLst>
                <a:outerShdw blurRad="38100" dist="38100" dir="2700000" algn="tl">
                  <a:srgbClr val="000000">
                    <a:alpha val="43137"/>
                  </a:srgbClr>
                </a:outerShdw>
              </a:effectLst>
            </a:endParaRPr>
          </a:p>
        </p:txBody>
      </p:sp>
      <p:sp>
        <p:nvSpPr>
          <p:cNvPr id="12" name="ZoneTexte 11"/>
          <p:cNvSpPr txBox="1"/>
          <p:nvPr/>
        </p:nvSpPr>
        <p:spPr>
          <a:xfrm>
            <a:off x="4667693" y="74428"/>
            <a:ext cx="2190307" cy="400110"/>
          </a:xfrm>
          <a:prstGeom prst="rect">
            <a:avLst/>
          </a:prstGeom>
          <a:noFill/>
        </p:spPr>
        <p:txBody>
          <a:bodyPr wrap="square" rtlCol="0">
            <a:spAutoFit/>
          </a:bodyPr>
          <a:lstStyle/>
          <a:p>
            <a:r>
              <a:rPr lang="fr-FR" sz="1000" dirty="0" smtClean="0"/>
              <a:t>La Ligugéenne de Badminton (LLB)</a:t>
            </a:r>
          </a:p>
          <a:p>
            <a:r>
              <a:rPr lang="fr-FR" sz="1000" dirty="0" smtClean="0"/>
              <a:t>                             Saison 2016/2017</a:t>
            </a:r>
            <a:endParaRPr lang="fr-FR" sz="1000" dirty="0"/>
          </a:p>
        </p:txBody>
      </p:sp>
    </p:spTree>
    <p:extLst>
      <p:ext uri="{BB962C8B-B14F-4D97-AF65-F5344CB8AC3E}">
        <p14:creationId xmlns:p14="http://schemas.microsoft.com/office/powerpoint/2010/main" val="1996670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54886">
            <a:off x="4142856" y="8260846"/>
            <a:ext cx="2486411" cy="13986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42811">
            <a:off x="127926" y="5656520"/>
            <a:ext cx="2986141" cy="160491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re 1"/>
          <p:cNvSpPr>
            <a:spLocks noGrp="1"/>
          </p:cNvSpPr>
          <p:nvPr>
            <p:ph type="title"/>
          </p:nvPr>
        </p:nvSpPr>
        <p:spPr>
          <a:xfrm>
            <a:off x="471488" y="203199"/>
            <a:ext cx="5915025" cy="765707"/>
          </a:xfrm>
        </p:spPr>
        <p:txBody>
          <a:bodyPr>
            <a:normAutofit/>
          </a:bodyPr>
          <a:lstStyle/>
          <a:p>
            <a:r>
              <a:rPr lang="fr-FR" sz="1800" b="1" dirty="0" smtClean="0">
                <a:effectLst>
                  <a:outerShdw blurRad="38100" dist="38100" dir="2700000" algn="tl">
                    <a:srgbClr val="000000">
                      <a:alpha val="43137"/>
                    </a:srgbClr>
                  </a:outerShdw>
                </a:effectLst>
                <a:latin typeface="+mn-lt"/>
              </a:rPr>
              <a:t>5. Quelques retombées médiatiques</a:t>
            </a:r>
            <a:endParaRPr lang="fr-FR" sz="1800" b="1" dirty="0">
              <a:effectLst>
                <a:outerShdw blurRad="38100" dist="38100" dir="2700000" algn="tl">
                  <a:srgbClr val="000000">
                    <a:alpha val="43137"/>
                  </a:srgbClr>
                </a:outerShdw>
              </a:effectLst>
              <a:latin typeface="+mn-lt"/>
            </a:endParaRPr>
          </a:p>
        </p:txBody>
      </p:sp>
      <p:sp>
        <p:nvSpPr>
          <p:cNvPr id="5" name="ZoneTexte 4"/>
          <p:cNvSpPr txBox="1"/>
          <p:nvPr/>
        </p:nvSpPr>
        <p:spPr>
          <a:xfrm>
            <a:off x="471487" y="830425"/>
            <a:ext cx="5915025" cy="3600986"/>
          </a:xfrm>
          <a:prstGeom prst="rect">
            <a:avLst/>
          </a:prstGeom>
          <a:noFill/>
        </p:spPr>
        <p:txBody>
          <a:bodyPr wrap="square" rtlCol="0">
            <a:spAutoFit/>
          </a:bodyPr>
          <a:lstStyle/>
          <a:p>
            <a:r>
              <a:rPr lang="fr-FR" sz="1400" b="1" dirty="0"/>
              <a:t>Site internet</a:t>
            </a:r>
            <a:r>
              <a:rPr lang="fr-FR" sz="1400" dirty="0"/>
              <a:t> : </a:t>
            </a:r>
            <a:r>
              <a:rPr lang="fr-FR" sz="1000" u="sng" dirty="0">
                <a:hlinkClick r:id="rId4"/>
              </a:rPr>
              <a:t>http://www.liguge-badminton.com/</a:t>
            </a:r>
            <a:r>
              <a:rPr lang="fr-FR" sz="1000" dirty="0"/>
              <a:t> </a:t>
            </a:r>
          </a:p>
          <a:p>
            <a:r>
              <a:rPr lang="fr-FR" sz="1400" b="1" dirty="0"/>
              <a:t>Page Facebook</a:t>
            </a:r>
            <a:r>
              <a:rPr lang="fr-FR" sz="1400" dirty="0"/>
              <a:t> : </a:t>
            </a:r>
            <a:r>
              <a:rPr lang="fr-FR" sz="1000" u="sng" dirty="0">
                <a:hlinkClick r:id="rId5"/>
              </a:rPr>
              <a:t>https://www.facebook.com/LigugeBadminton/?fref=ts</a:t>
            </a:r>
            <a:r>
              <a:rPr lang="fr-FR" sz="1000" dirty="0"/>
              <a:t> </a:t>
            </a:r>
            <a:endParaRPr lang="fr-FR" sz="1400" dirty="0"/>
          </a:p>
          <a:p>
            <a:r>
              <a:rPr lang="fr-FR" sz="1400" dirty="0"/>
              <a:t> </a:t>
            </a:r>
          </a:p>
          <a:p>
            <a:r>
              <a:rPr lang="fr-FR" sz="1400" b="1" dirty="0"/>
              <a:t>La Nouvelle République :</a:t>
            </a:r>
            <a:endParaRPr lang="fr-FR" sz="1400" dirty="0"/>
          </a:p>
          <a:p>
            <a:r>
              <a:rPr lang="fr-FR" sz="1000" u="sng" dirty="0">
                <a:hlinkClick r:id="rId6"/>
              </a:rPr>
              <a:t>http://www.lanouvellerepublique.fr/Vienne/Sport/Autres-Sports/n/Contenus/Articles/2016/09/12/N3F-Liguge-obtient-le-partage-des-points-2835402</a:t>
            </a:r>
            <a:endParaRPr lang="fr-FR" sz="1000" dirty="0"/>
          </a:p>
          <a:p>
            <a:r>
              <a:rPr lang="fr-FR" sz="1400" dirty="0"/>
              <a:t>«</a:t>
            </a:r>
            <a:r>
              <a:rPr lang="fr-FR" sz="1200" dirty="0"/>
              <a:t> </a:t>
            </a:r>
            <a:r>
              <a:rPr lang="fr-FR" sz="1200" i="1" dirty="0"/>
              <a:t>Tour à tour, les couples </a:t>
            </a:r>
            <a:r>
              <a:rPr lang="fr-FR" sz="1200" i="1" dirty="0" err="1"/>
              <a:t>Arlot-Priet</a:t>
            </a:r>
            <a:r>
              <a:rPr lang="fr-FR" sz="1200" i="1" dirty="0"/>
              <a:t>, Le Bars-</a:t>
            </a:r>
            <a:r>
              <a:rPr lang="fr-FR" sz="1200" i="1" dirty="0" err="1"/>
              <a:t>Steiblin</a:t>
            </a:r>
            <a:r>
              <a:rPr lang="fr-FR" sz="1200" i="1" dirty="0"/>
              <a:t> et </a:t>
            </a:r>
            <a:r>
              <a:rPr lang="fr-FR" sz="1200" i="1" dirty="0" err="1"/>
              <a:t>Arlot-Steiblin</a:t>
            </a:r>
            <a:r>
              <a:rPr lang="fr-FR" sz="1200" i="1" dirty="0"/>
              <a:t> ne parvenaient pas à arracher le précieux petit point. De quoi décontenancer une équipe si brillante en simple mais beaucoup trop juste en double. Jusqu'au match le plus acharné de cet après-midi en Gironde. La paire </a:t>
            </a:r>
            <a:r>
              <a:rPr lang="fr-FR" sz="1200" i="1" dirty="0" err="1"/>
              <a:t>Cartesse-Souchaud</a:t>
            </a:r>
            <a:r>
              <a:rPr lang="fr-FR" sz="1200" i="1" dirty="0"/>
              <a:t> a eu beau perdre le premier set (21-13), sa remontée dans le deuxième (10-21) et le final à suspense dans le troisième (20-22) étaient magnifiques. </a:t>
            </a:r>
            <a:r>
              <a:rPr lang="fr-FR" sz="1200" dirty="0"/>
              <a:t>»</a:t>
            </a:r>
          </a:p>
          <a:p>
            <a:r>
              <a:rPr lang="fr-FR" sz="1400" dirty="0"/>
              <a:t> </a:t>
            </a:r>
          </a:p>
          <a:p>
            <a:r>
              <a:rPr lang="fr-FR" sz="1400" b="1" dirty="0"/>
              <a:t>Centre-Presse : </a:t>
            </a:r>
            <a:endParaRPr lang="fr-FR" sz="1400" dirty="0"/>
          </a:p>
          <a:p>
            <a:r>
              <a:rPr lang="fr-FR" sz="1000" u="sng" dirty="0">
                <a:hlinkClick r:id="rId7"/>
              </a:rPr>
              <a:t>http://www.centre-presse.fr/article-478207-saison-de-transition-pour-liguge.html</a:t>
            </a:r>
            <a:r>
              <a:rPr lang="fr-FR" sz="1000" dirty="0"/>
              <a:t> </a:t>
            </a:r>
          </a:p>
          <a:p>
            <a:r>
              <a:rPr lang="fr-FR" sz="1400" dirty="0"/>
              <a:t>« </a:t>
            </a:r>
            <a:r>
              <a:rPr lang="fr-FR" sz="1200" i="1" dirty="0"/>
              <a:t>Les cadres que sont Nicolas </a:t>
            </a:r>
            <a:r>
              <a:rPr lang="fr-FR" sz="1200" i="1" dirty="0" err="1"/>
              <a:t>Souchaud</a:t>
            </a:r>
            <a:r>
              <a:rPr lang="fr-FR" sz="1200" i="1" dirty="0"/>
              <a:t> (président-capitaine-joueur) et </a:t>
            </a:r>
            <a:r>
              <a:rPr lang="fr-FR" sz="1200" i="1" dirty="0" err="1"/>
              <a:t>Saimy</a:t>
            </a:r>
            <a:r>
              <a:rPr lang="fr-FR" sz="1200" i="1" dirty="0"/>
              <a:t> </a:t>
            </a:r>
            <a:r>
              <a:rPr lang="fr-FR" sz="1200" i="1" dirty="0" err="1"/>
              <a:t>Cartesse</a:t>
            </a:r>
            <a:r>
              <a:rPr lang="fr-FR" sz="1200" i="1" dirty="0"/>
              <a:t> » :  </a:t>
            </a:r>
            <a:endParaRPr lang="fr-FR" sz="1200" i="1" dirty="0" smtClean="0"/>
          </a:p>
          <a:p>
            <a:r>
              <a:rPr lang="fr-FR" sz="1200" i="1" dirty="0" smtClean="0"/>
              <a:t>«</a:t>
            </a:r>
            <a:r>
              <a:rPr lang="fr-FR" sz="1200" i="1" dirty="0"/>
              <a:t> L'équipe Ligugéenne va tenter de renforcer sa politique de formation, pour attirer les jeunes de la région. » </a:t>
            </a:r>
            <a:endParaRPr lang="fr-FR" sz="1200" i="1" dirty="0" smtClean="0"/>
          </a:p>
          <a:p>
            <a:r>
              <a:rPr lang="fr-FR" sz="1200" i="1" dirty="0" smtClean="0"/>
              <a:t>«</a:t>
            </a:r>
            <a:r>
              <a:rPr lang="fr-FR" sz="1200" i="1" dirty="0"/>
              <a:t> On est vraiment dans une dynamique locale</a:t>
            </a:r>
            <a:r>
              <a:rPr lang="fr-FR" sz="1400" i="1" dirty="0"/>
              <a:t>. »</a:t>
            </a:r>
            <a:r>
              <a:rPr lang="fr-FR" sz="1400" dirty="0"/>
              <a:t> </a:t>
            </a:r>
          </a:p>
        </p:txBody>
      </p:sp>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8012" y="6770097"/>
            <a:ext cx="3135490" cy="17637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135225">
            <a:off x="3848984" y="5748837"/>
            <a:ext cx="2827541" cy="15904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ZoneTexte 11"/>
          <p:cNvSpPr txBox="1"/>
          <p:nvPr/>
        </p:nvSpPr>
        <p:spPr>
          <a:xfrm>
            <a:off x="833247" y="4839281"/>
            <a:ext cx="4869711" cy="707886"/>
          </a:xfrm>
          <a:prstGeom prst="rect">
            <a:avLst/>
          </a:prstGeom>
          <a:noFill/>
        </p:spPr>
        <p:txBody>
          <a:bodyPr wrap="square" rtlCol="0">
            <a:spAutoFit/>
          </a:bodyPr>
          <a:lstStyle/>
          <a:p>
            <a:pPr algn="ctr"/>
            <a:r>
              <a:rPr lang="fr-FR" sz="2000" dirty="0" smtClean="0">
                <a:solidFill>
                  <a:srgbClr val="0066FF"/>
                </a:solidFill>
                <a:latin typeface="Eras Bold ITC" panose="020B0907030504020204" pitchFamily="34" charset="0"/>
              </a:rPr>
              <a:t>1</a:t>
            </a:r>
            <a:r>
              <a:rPr lang="fr-FR" sz="2000" baseline="30000" dirty="0" smtClean="0">
                <a:solidFill>
                  <a:srgbClr val="0066FF"/>
                </a:solidFill>
                <a:latin typeface="Eras Bold ITC" panose="020B0907030504020204" pitchFamily="34" charset="0"/>
              </a:rPr>
              <a:t>ère</a:t>
            </a:r>
            <a:r>
              <a:rPr lang="fr-FR" sz="2000" dirty="0" smtClean="0">
                <a:solidFill>
                  <a:srgbClr val="0066FF"/>
                </a:solidFill>
                <a:latin typeface="Eras Bold ITC" panose="020B0907030504020204" pitchFamily="34" charset="0"/>
              </a:rPr>
              <a:t> Rencontre de l’équipe Nationale 2016/2017</a:t>
            </a:r>
            <a:endParaRPr lang="fr-FR" sz="2000" dirty="0">
              <a:solidFill>
                <a:srgbClr val="0066FF"/>
              </a:solidFill>
              <a:latin typeface="Eras Bold ITC" panose="020B0907030504020204" pitchFamily="34" charset="0"/>
            </a:endParaRPr>
          </a:p>
        </p:txBody>
      </p:sp>
      <p:sp>
        <p:nvSpPr>
          <p:cNvPr id="13" name="ZoneTexte 12"/>
          <p:cNvSpPr txBox="1"/>
          <p:nvPr/>
        </p:nvSpPr>
        <p:spPr>
          <a:xfrm>
            <a:off x="4880345" y="0"/>
            <a:ext cx="1977656" cy="400110"/>
          </a:xfrm>
          <a:prstGeom prst="rect">
            <a:avLst/>
          </a:prstGeom>
          <a:noFill/>
        </p:spPr>
        <p:txBody>
          <a:bodyPr wrap="square" rtlCol="0">
            <a:spAutoFit/>
          </a:bodyPr>
          <a:lstStyle/>
          <a:p>
            <a:r>
              <a:rPr lang="fr-FR" sz="1000" dirty="0" smtClean="0"/>
              <a:t>La Ligugéenne de Badminton (LLB)</a:t>
            </a:r>
          </a:p>
          <a:p>
            <a:r>
              <a:rPr lang="fr-FR" sz="1000" dirty="0" smtClean="0"/>
              <a:t>                             Saison 2016/2017</a:t>
            </a:r>
            <a:endParaRPr lang="fr-FR" sz="1000" dirty="0"/>
          </a:p>
        </p:txBody>
      </p:sp>
      <p:pic>
        <p:nvPicPr>
          <p:cNvPr id="4" name="Imag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28320">
            <a:off x="296608" y="8104900"/>
            <a:ext cx="2588654" cy="15796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56210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350" y="633742"/>
            <a:ext cx="5829300" cy="430893"/>
          </a:xfrm>
        </p:spPr>
        <p:txBody>
          <a:bodyPr>
            <a:normAutofit/>
          </a:bodyPr>
          <a:lstStyle/>
          <a:p>
            <a:pPr algn="l"/>
            <a:r>
              <a:rPr lang="fr-FR" sz="1800" b="1" dirty="0" smtClean="0">
                <a:effectLst>
                  <a:outerShdw blurRad="38100" dist="38100" dir="2700000" algn="tl">
                    <a:srgbClr val="000000">
                      <a:alpha val="43137"/>
                    </a:srgbClr>
                  </a:outerShdw>
                </a:effectLst>
                <a:latin typeface="+mn-lt"/>
              </a:rPr>
              <a:t>6. Contacts</a:t>
            </a:r>
            <a:endParaRPr lang="fr-FR" sz="1800" b="1" dirty="0">
              <a:effectLst>
                <a:outerShdw blurRad="38100" dist="38100" dir="2700000" algn="tl">
                  <a:srgbClr val="000000">
                    <a:alpha val="43137"/>
                  </a:srgbClr>
                </a:outerShdw>
              </a:effectLst>
              <a:latin typeface="+mn-lt"/>
            </a:endParaRPr>
          </a:p>
        </p:txBody>
      </p:sp>
      <p:sp>
        <p:nvSpPr>
          <p:cNvPr id="4" name="ZoneTexte 3"/>
          <p:cNvSpPr txBox="1"/>
          <p:nvPr/>
        </p:nvSpPr>
        <p:spPr>
          <a:xfrm>
            <a:off x="435935" y="1010093"/>
            <a:ext cx="6177516" cy="2031325"/>
          </a:xfrm>
          <a:prstGeom prst="rect">
            <a:avLst/>
          </a:prstGeom>
          <a:noFill/>
        </p:spPr>
        <p:txBody>
          <a:bodyPr wrap="square" rtlCol="0">
            <a:spAutoFit/>
          </a:bodyPr>
          <a:lstStyle/>
          <a:p>
            <a:endParaRPr lang="fr-FR" sz="1400" dirty="0" smtClean="0"/>
          </a:p>
          <a:p>
            <a:r>
              <a:rPr lang="fr-FR" sz="1400" dirty="0" smtClean="0"/>
              <a:t>Si vous êtes intéressé pour associer l’image de votre entreprise à celle du club de Badminton de Ligugé en devenant un de nos partenaires, vous pouvez nous contacter:</a:t>
            </a:r>
          </a:p>
          <a:p>
            <a:endParaRPr lang="fr-FR" sz="1400" dirty="0"/>
          </a:p>
          <a:p>
            <a:r>
              <a:rPr lang="fr-FR" sz="1400" dirty="0" smtClean="0">
                <a:sym typeface="Wingdings" panose="05000000000000000000" pitchFamily="2" charset="2"/>
              </a:rPr>
              <a:t>Benoît PRIET, secrétaire  </a:t>
            </a:r>
            <a:r>
              <a:rPr lang="fr-FR" sz="1400" dirty="0" smtClean="0">
                <a:sym typeface="Wingdings" panose="05000000000000000000" pitchFamily="2" charset="2"/>
                <a:hlinkClick r:id="rId2"/>
              </a:rPr>
              <a:t>laligugeennebadminton@laposte.net</a:t>
            </a:r>
            <a:endParaRPr lang="fr-FR" sz="1400" dirty="0" smtClean="0">
              <a:sym typeface="Wingdings" panose="05000000000000000000" pitchFamily="2" charset="2"/>
            </a:endParaRPr>
          </a:p>
          <a:p>
            <a:r>
              <a:rPr lang="fr-FR" sz="1400" dirty="0" smtClean="0">
                <a:sym typeface="Wingdings" panose="05000000000000000000" pitchFamily="2" charset="2"/>
              </a:rPr>
              <a:t>OU ENCORE</a:t>
            </a:r>
          </a:p>
          <a:p>
            <a:r>
              <a:rPr lang="fr-FR" sz="1400" dirty="0" smtClean="0">
                <a:sym typeface="Wingdings" panose="05000000000000000000" pitchFamily="2" charset="2"/>
              </a:rPr>
              <a:t>Sur notre page Facebook : </a:t>
            </a:r>
            <a:r>
              <a:rPr lang="fr-FR" sz="1400" u="sng" dirty="0" smtClean="0">
                <a:hlinkClick r:id="rId3"/>
              </a:rPr>
              <a:t>https://www.facebook.com/LigugeBadminton/?fref=ts</a:t>
            </a:r>
            <a:r>
              <a:rPr lang="fr-FR" sz="1400" dirty="0" smtClean="0"/>
              <a:t> </a:t>
            </a:r>
          </a:p>
          <a:p>
            <a:endParaRPr lang="fr-FR" sz="1400" dirty="0"/>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1851" y="3698510"/>
            <a:ext cx="4267200" cy="3205408"/>
          </a:xfrm>
          <a:prstGeom prst="rect">
            <a:avLst/>
          </a:prstGeom>
        </p:spPr>
      </p:pic>
      <p:sp>
        <p:nvSpPr>
          <p:cNvPr id="6" name="ZoneTexte 5"/>
          <p:cNvSpPr txBox="1"/>
          <p:nvPr/>
        </p:nvSpPr>
        <p:spPr>
          <a:xfrm>
            <a:off x="4540102" y="127591"/>
            <a:ext cx="2317898" cy="400110"/>
          </a:xfrm>
          <a:prstGeom prst="rect">
            <a:avLst/>
          </a:prstGeom>
          <a:noFill/>
        </p:spPr>
        <p:txBody>
          <a:bodyPr wrap="square" rtlCol="0">
            <a:spAutoFit/>
          </a:bodyPr>
          <a:lstStyle/>
          <a:p>
            <a:r>
              <a:rPr lang="fr-FR" sz="1000" dirty="0" smtClean="0"/>
              <a:t>            La Ligugéenne de Badminton (LLB)</a:t>
            </a:r>
          </a:p>
          <a:p>
            <a:r>
              <a:rPr lang="fr-FR" sz="1000" dirty="0" smtClean="0"/>
              <a:t>                                         Saison 2016/2017</a:t>
            </a:r>
            <a:endParaRPr lang="fr-FR" sz="1000" dirty="0"/>
          </a:p>
        </p:txBody>
      </p:sp>
      <p:sp>
        <p:nvSpPr>
          <p:cNvPr id="7" name="ZoneTexte 6"/>
          <p:cNvSpPr txBox="1"/>
          <p:nvPr/>
        </p:nvSpPr>
        <p:spPr>
          <a:xfrm>
            <a:off x="159488" y="7155712"/>
            <a:ext cx="6539023" cy="1677382"/>
          </a:xfrm>
          <a:prstGeom prst="rect">
            <a:avLst/>
          </a:prstGeom>
          <a:noFill/>
        </p:spPr>
        <p:txBody>
          <a:bodyPr wrap="square" rtlCol="0">
            <a:spAutoFit/>
          </a:bodyPr>
          <a:lstStyle/>
          <a:p>
            <a:pPr>
              <a:lnSpc>
                <a:spcPct val="150000"/>
              </a:lnSpc>
            </a:pPr>
            <a:r>
              <a:rPr lang="fr-FR" sz="1400" i="1" dirty="0" smtClean="0">
                <a:solidFill>
                  <a:schemeClr val="tx1">
                    <a:lumMod val="65000"/>
                    <a:lumOff val="35000"/>
                  </a:schemeClr>
                </a:solidFill>
                <a:latin typeface="Eras Bold ITC" panose="020B0907030504020204" pitchFamily="34" charset="0"/>
              </a:rPr>
              <a:t>« Une association comme la nôtre, c'est d'abord un réseau en partenariat où tout le monde peut être gagnant. Merci de votre soutien</a:t>
            </a:r>
            <a:r>
              <a:rPr lang="fr-FR" sz="1400" i="1" dirty="0" smtClean="0">
                <a:solidFill>
                  <a:srgbClr val="0066FF"/>
                </a:solidFill>
                <a:latin typeface="Eras Bold ITC" panose="020B0907030504020204" pitchFamily="34" charset="0"/>
              </a:rPr>
              <a:t>  </a:t>
            </a:r>
            <a:r>
              <a:rPr lang="fr-FR" sz="1400" i="1" dirty="0" smtClean="0">
                <a:solidFill>
                  <a:schemeClr val="tx1">
                    <a:lumMod val="65000"/>
                    <a:lumOff val="35000"/>
                  </a:schemeClr>
                </a:solidFill>
                <a:latin typeface="Eras Bold ITC" panose="020B0907030504020204" pitchFamily="34" charset="0"/>
              </a:rPr>
              <a:t>»</a:t>
            </a:r>
            <a:endParaRPr lang="fr-FR" sz="1200" dirty="0" smtClean="0">
              <a:solidFill>
                <a:schemeClr val="tx1">
                  <a:lumMod val="65000"/>
                  <a:lumOff val="35000"/>
                </a:schemeClr>
              </a:solidFill>
              <a:latin typeface="Eras Bold ITC" panose="020B0907030504020204" pitchFamily="34" charset="0"/>
            </a:endParaRPr>
          </a:p>
          <a:p>
            <a:endParaRPr lang="fr-FR" sz="1200" dirty="0">
              <a:solidFill>
                <a:srgbClr val="0066FF"/>
              </a:solidFill>
              <a:latin typeface="Eras Bold ITC" panose="020B0907030504020204" pitchFamily="34" charset="0"/>
            </a:endParaRPr>
          </a:p>
          <a:p>
            <a:r>
              <a:rPr lang="fr-FR" sz="1400" i="1" dirty="0" smtClean="0">
                <a:latin typeface="Eras Bold ITC" panose="020B0907030504020204" pitchFamily="34" charset="0"/>
              </a:rPr>
              <a:t>	Le Président de la Ligugéenne de Badminton, </a:t>
            </a:r>
          </a:p>
          <a:p>
            <a:r>
              <a:rPr lang="fr-FR" sz="1400" i="1" dirty="0">
                <a:latin typeface="Eras Bold ITC" panose="020B0907030504020204" pitchFamily="34" charset="0"/>
              </a:rPr>
              <a:t>	</a:t>
            </a:r>
            <a:r>
              <a:rPr lang="fr-FR" sz="1400" i="1" dirty="0" smtClean="0">
                <a:latin typeface="Eras Bold ITC" panose="020B0907030504020204" pitchFamily="34" charset="0"/>
              </a:rPr>
              <a:t>	Nicolas SOUCHAUD</a:t>
            </a:r>
            <a:endParaRPr lang="fr-FR" sz="1400" i="1" dirty="0">
              <a:latin typeface="Eras Bold ITC" panose="020B0907030504020204" pitchFamily="34" charset="0"/>
            </a:endParaRPr>
          </a:p>
        </p:txBody>
      </p:sp>
    </p:spTree>
    <p:extLst>
      <p:ext uri="{BB962C8B-B14F-4D97-AF65-F5344CB8AC3E}">
        <p14:creationId xmlns:p14="http://schemas.microsoft.com/office/powerpoint/2010/main" val="975089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2090</TotalTime>
  <Words>742</Words>
  <Application>Microsoft Office PowerPoint</Application>
  <PresentationFormat>Format A4 (210 x 297 mm)</PresentationFormat>
  <Paragraphs>98</Paragraphs>
  <Slides>7</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Arial</vt:lpstr>
      <vt:lpstr>Calibri</vt:lpstr>
      <vt:lpstr>Calibri Light</vt:lpstr>
      <vt:lpstr>Eras Bold ITC</vt:lpstr>
      <vt:lpstr>Times New Roman</vt:lpstr>
      <vt:lpstr>Wingdings</vt:lpstr>
      <vt:lpstr>Thème Office</vt:lpstr>
      <vt:lpstr>Présentation PowerPoint</vt:lpstr>
      <vt:lpstr> SOMMAIRE</vt:lpstr>
      <vt:lpstr>Présentation </vt:lpstr>
      <vt:lpstr>3. Organisation du club</vt:lpstr>
      <vt:lpstr>4. Retours envisagés pour les partenaires de la LLB</vt:lpstr>
      <vt:lpstr>5. Quelques retombées médiatiques</vt:lpstr>
      <vt:lpstr>6. Contacts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DOSSIER PARTENARIAT</dc:title>
  <dc:creator>Séléna Thoré</dc:creator>
  <cp:lastModifiedBy>Séléna Thoré</cp:lastModifiedBy>
  <cp:revision>34</cp:revision>
  <dcterms:created xsi:type="dcterms:W3CDTF">2016-09-12T14:33:38Z</dcterms:created>
  <dcterms:modified xsi:type="dcterms:W3CDTF">2016-09-23T10:12:54Z</dcterms:modified>
</cp:coreProperties>
</file>